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60" r:id="rId5"/>
    <p:sldId id="259" r:id="rId6"/>
    <p:sldId id="261" r:id="rId7"/>
    <p:sldId id="269" r:id="rId8"/>
    <p:sldId id="263" r:id="rId9"/>
    <p:sldId id="264" r:id="rId10"/>
    <p:sldId id="265" r:id="rId11"/>
    <p:sldId id="270" r:id="rId12"/>
    <p:sldId id="272" r:id="rId13"/>
    <p:sldId id="271" r:id="rId14"/>
    <p:sldId id="274" r:id="rId15"/>
    <p:sldId id="275" r:id="rId16"/>
    <p:sldId id="276" r:id="rId17"/>
    <p:sldId id="277" r:id="rId18"/>
    <p:sldId id="267" r:id="rId19"/>
    <p:sldId id="279" r:id="rId20"/>
  </p:sldIdLst>
  <p:sldSz cx="18300700" cy="10299700"/>
  <p:notesSz cx="18300700" cy="102997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231" autoAdjust="0"/>
  </p:normalViewPr>
  <p:slideViewPr>
    <p:cSldViewPr>
      <p:cViewPr>
        <p:scale>
          <a:sx n="60" d="100"/>
          <a:sy n="60" d="100"/>
        </p:scale>
        <p:origin x="-370" y="5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7929563" cy="51435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10366375" y="0"/>
            <a:ext cx="7929563" cy="514350"/>
          </a:xfrm>
          <a:prstGeom prst="rect">
            <a:avLst/>
          </a:prstGeom>
        </p:spPr>
        <p:txBody>
          <a:bodyPr vert="horz" lIns="91440" tIns="45720" rIns="91440" bIns="45720" rtlCol="0"/>
          <a:lstStyle>
            <a:lvl1pPr algn="r">
              <a:defRPr sz="1200"/>
            </a:lvl1pPr>
          </a:lstStyle>
          <a:p>
            <a:fld id="{A4B6FD79-CD8F-46AF-A2DE-300A49F25BE0}" type="datetimeFigureOut">
              <a:rPr lang="ru-RU" smtClean="0"/>
              <a:t>12.04.2024</a:t>
            </a:fld>
            <a:endParaRPr lang="ru-RU"/>
          </a:p>
        </p:txBody>
      </p:sp>
      <p:sp>
        <p:nvSpPr>
          <p:cNvPr id="4" name="Образ слайда 3"/>
          <p:cNvSpPr>
            <a:spLocks noGrp="1" noRot="1" noChangeAspect="1"/>
          </p:cNvSpPr>
          <p:nvPr>
            <p:ph type="sldImg" idx="2"/>
          </p:nvPr>
        </p:nvSpPr>
        <p:spPr>
          <a:xfrm>
            <a:off x="5718175" y="773113"/>
            <a:ext cx="6864350" cy="3862387"/>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830388" y="4892675"/>
            <a:ext cx="14639925" cy="4633913"/>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782175"/>
            <a:ext cx="7929563" cy="515938"/>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10366375" y="9782175"/>
            <a:ext cx="7929563" cy="515938"/>
          </a:xfrm>
          <a:prstGeom prst="rect">
            <a:avLst/>
          </a:prstGeom>
        </p:spPr>
        <p:txBody>
          <a:bodyPr vert="horz" lIns="91440" tIns="45720" rIns="91440" bIns="45720" rtlCol="0" anchor="b"/>
          <a:lstStyle>
            <a:lvl1pPr algn="r">
              <a:defRPr sz="1200"/>
            </a:lvl1pPr>
          </a:lstStyle>
          <a:p>
            <a:fld id="{71FFEB51-96DC-4B15-870E-CBC02968D840}" type="slidenum">
              <a:rPr lang="ru-RU" smtClean="0"/>
              <a:t>‹#›</a:t>
            </a:fld>
            <a:endParaRPr lang="ru-RU"/>
          </a:p>
        </p:txBody>
      </p:sp>
    </p:spTree>
    <p:extLst>
      <p:ext uri="{BB962C8B-B14F-4D97-AF65-F5344CB8AC3E}">
        <p14:creationId xmlns:p14="http://schemas.microsoft.com/office/powerpoint/2010/main" val="396446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smtClean="0">
                <a:latin typeface="Trebuchet MS" panose="020B0603020202020204" pitchFamily="34" charset="0"/>
              </a:rPr>
              <a:t>У </a:t>
            </a:r>
            <a:r>
              <a:rPr lang="ru-RU" sz="1200" dirty="0" err="1" smtClean="0">
                <a:latin typeface="Trebuchet MS" panose="020B0603020202020204" pitchFamily="34" charset="0"/>
              </a:rPr>
              <a:t>сучасному</a:t>
            </a:r>
            <a:r>
              <a:rPr lang="ru-RU" sz="1200" dirty="0" smtClean="0">
                <a:latin typeface="Trebuchet MS" panose="020B0603020202020204" pitchFamily="34" charset="0"/>
              </a:rPr>
              <a:t> </a:t>
            </a:r>
            <a:r>
              <a:rPr lang="ru-RU" sz="1200" dirty="0" err="1" smtClean="0">
                <a:latin typeface="Trebuchet MS" panose="020B0603020202020204" pitchFamily="34" charset="0"/>
              </a:rPr>
              <a:t>світі</a:t>
            </a:r>
            <a:r>
              <a:rPr lang="ru-RU" sz="1200" dirty="0" smtClean="0">
                <a:latin typeface="Trebuchet MS" panose="020B0603020202020204" pitchFamily="34" charset="0"/>
              </a:rPr>
              <a:t> </a:t>
            </a:r>
            <a:r>
              <a:rPr lang="ru-RU" sz="1200" dirty="0" err="1" smtClean="0">
                <a:latin typeface="Trebuchet MS" panose="020B0603020202020204" pitchFamily="34" charset="0"/>
              </a:rPr>
              <a:t>швидкого</a:t>
            </a:r>
            <a:r>
              <a:rPr lang="ru-RU" sz="1200" dirty="0" smtClean="0">
                <a:latin typeface="Trebuchet MS" panose="020B0603020202020204" pitchFamily="34" charset="0"/>
              </a:rPr>
              <a:t> </a:t>
            </a:r>
            <a:r>
              <a:rPr lang="ru-RU" sz="1200" dirty="0" err="1" smtClean="0">
                <a:latin typeface="Trebuchet MS" panose="020B0603020202020204" pitchFamily="34" charset="0"/>
              </a:rPr>
              <a:t>розвитку</a:t>
            </a:r>
            <a:r>
              <a:rPr lang="ru-RU" sz="1200" dirty="0" smtClean="0">
                <a:latin typeface="Trebuchet MS" panose="020B0603020202020204" pitchFamily="34" charset="0"/>
              </a:rPr>
              <a:t> </a:t>
            </a:r>
            <a:r>
              <a:rPr lang="ru-RU" sz="1200" dirty="0" err="1" smtClean="0">
                <a:latin typeface="Trebuchet MS" panose="020B0603020202020204" pitchFamily="34" charset="0"/>
              </a:rPr>
              <a:t>технологій</a:t>
            </a:r>
            <a:r>
              <a:rPr lang="ru-RU" sz="1200" dirty="0" smtClean="0">
                <a:latin typeface="Trebuchet MS" panose="020B0603020202020204" pitchFamily="34" charset="0"/>
              </a:rPr>
              <a:t> </a:t>
            </a:r>
            <a:r>
              <a:rPr lang="ru-RU" sz="1200" b="1" dirty="0" smtClean="0">
                <a:latin typeface="Trebuchet MS" panose="020B0603020202020204" pitchFamily="34" charset="0"/>
              </a:rPr>
              <a:t>та </a:t>
            </a:r>
            <a:r>
              <a:rPr lang="ru-RU" sz="1200" b="1" dirty="0" err="1" smtClean="0">
                <a:latin typeface="Trebuchet MS" panose="020B0603020202020204" pitchFamily="34" charset="0"/>
              </a:rPr>
              <a:t>збільшення</a:t>
            </a:r>
            <a:r>
              <a:rPr lang="ru-RU" sz="1200" b="1" dirty="0" smtClean="0">
                <a:latin typeface="Trebuchet MS" panose="020B0603020202020204" pitchFamily="34" charset="0"/>
              </a:rPr>
              <a:t> </a:t>
            </a:r>
            <a:r>
              <a:rPr lang="ru-RU" sz="1200" b="1" dirty="0" err="1" smtClean="0">
                <a:latin typeface="Trebuchet MS" panose="020B0603020202020204" pitchFamily="34" charset="0"/>
              </a:rPr>
              <a:t>обсягів</a:t>
            </a:r>
            <a:r>
              <a:rPr lang="ru-RU" sz="1200" b="1" dirty="0" smtClean="0">
                <a:latin typeface="Trebuchet MS" panose="020B0603020202020204" pitchFamily="34" charset="0"/>
              </a:rPr>
              <a:t> </a:t>
            </a:r>
            <a:r>
              <a:rPr lang="ru-RU" sz="1200" b="1" dirty="0" err="1" smtClean="0">
                <a:latin typeface="Trebuchet MS" panose="020B0603020202020204" pitchFamily="34" charset="0"/>
              </a:rPr>
              <a:t>обробки</a:t>
            </a:r>
            <a:r>
              <a:rPr lang="ru-RU" sz="1200" b="1" dirty="0" smtClean="0">
                <a:latin typeface="Trebuchet MS" panose="020B0603020202020204" pitchFamily="34" charset="0"/>
              </a:rPr>
              <a:t> </a:t>
            </a:r>
            <a:r>
              <a:rPr lang="ru-RU" sz="1200" b="1" dirty="0" err="1" smtClean="0">
                <a:latin typeface="Trebuchet MS" panose="020B0603020202020204" pitchFamily="34" charset="0"/>
              </a:rPr>
              <a:t>даних</a:t>
            </a:r>
            <a:r>
              <a:rPr lang="ru-RU" sz="1200" b="1" dirty="0" smtClean="0">
                <a:latin typeface="Trebuchet MS" panose="020B0603020202020204" pitchFamily="34" charset="0"/>
              </a:rPr>
              <a:t> </a:t>
            </a:r>
            <a:r>
              <a:rPr lang="ru-RU" sz="1200" dirty="0" err="1" smtClean="0">
                <a:latin typeface="Trebuchet MS" panose="020B0603020202020204" pitchFamily="34" charset="0"/>
              </a:rPr>
              <a:t>з'являється</a:t>
            </a:r>
            <a:r>
              <a:rPr lang="ru-RU" sz="1200" dirty="0" smtClean="0">
                <a:latin typeface="Trebuchet MS" panose="020B0603020202020204" pitchFamily="34" charset="0"/>
              </a:rPr>
              <a:t> все </a:t>
            </a:r>
            <a:r>
              <a:rPr lang="ru-RU" sz="1200" dirty="0" err="1" smtClean="0">
                <a:latin typeface="Trebuchet MS" panose="020B0603020202020204" pitchFamily="34" charset="0"/>
              </a:rPr>
              <a:t>більше</a:t>
            </a:r>
            <a:r>
              <a:rPr lang="ru-RU" sz="1200" dirty="0" smtClean="0">
                <a:latin typeface="Trebuchet MS" panose="020B0603020202020204" pitchFamily="34" charset="0"/>
              </a:rPr>
              <a:t> </a:t>
            </a:r>
            <a:r>
              <a:rPr lang="ru-RU" sz="1200" dirty="0" err="1" smtClean="0">
                <a:latin typeface="Trebuchet MS" panose="020B0603020202020204" pitchFamily="34" charset="0"/>
              </a:rPr>
              <a:t>викликів</a:t>
            </a:r>
            <a:r>
              <a:rPr lang="ru-RU" sz="1200" dirty="0" smtClean="0">
                <a:latin typeface="Trebuchet MS" panose="020B0603020202020204" pitchFamily="34" charset="0"/>
              </a:rPr>
              <a:t>, </a:t>
            </a:r>
            <a:r>
              <a:rPr lang="ru-RU" sz="1200" dirty="0" err="1" smtClean="0">
                <a:latin typeface="Trebuchet MS" panose="020B0603020202020204" pitchFamily="34" charset="0"/>
              </a:rPr>
              <a:t>пов'язаних</a:t>
            </a:r>
            <a:r>
              <a:rPr lang="ru-RU" sz="1200" dirty="0" smtClean="0">
                <a:latin typeface="Trebuchet MS" panose="020B0603020202020204" pitchFamily="34" charset="0"/>
              </a:rPr>
              <a:t> з </a:t>
            </a:r>
            <a:r>
              <a:rPr lang="ru-RU" sz="1200" b="1" dirty="0" err="1" smtClean="0">
                <a:latin typeface="Trebuchet MS" panose="020B0603020202020204" pitchFamily="34" charset="0"/>
              </a:rPr>
              <a:t>оптимізацією</a:t>
            </a:r>
            <a:r>
              <a:rPr lang="ru-RU" sz="1200" b="1" dirty="0" smtClean="0">
                <a:latin typeface="Trebuchet MS" panose="020B0603020202020204" pitchFamily="34" charset="0"/>
              </a:rPr>
              <a:t> </a:t>
            </a:r>
            <a:r>
              <a:rPr lang="ru-RU" sz="1200" b="1" dirty="0" err="1" smtClean="0">
                <a:latin typeface="Trebuchet MS" panose="020B0603020202020204" pitchFamily="34" charset="0"/>
              </a:rPr>
              <a:t>процесів</a:t>
            </a:r>
            <a:r>
              <a:rPr lang="ru-RU" sz="1200" b="1" dirty="0" smtClean="0">
                <a:latin typeface="Trebuchet MS" panose="020B0603020202020204" pitchFamily="34" charset="0"/>
              </a:rPr>
              <a:t> </a:t>
            </a:r>
            <a:r>
              <a:rPr lang="ru-RU" sz="1200" b="1" dirty="0" err="1" smtClean="0">
                <a:latin typeface="Trebuchet MS" panose="020B0603020202020204" pitchFamily="34" charset="0"/>
              </a:rPr>
              <a:t>обчислень</a:t>
            </a:r>
            <a:r>
              <a:rPr lang="ru-RU" sz="1200" dirty="0" smtClean="0">
                <a:latin typeface="Trebuchet MS" panose="020B0603020202020204" pitchFamily="34" charset="0"/>
              </a:rPr>
              <a:t>, </a:t>
            </a:r>
            <a:r>
              <a:rPr lang="ru-RU" sz="1200" dirty="0" err="1" smtClean="0">
                <a:latin typeface="Trebuchet MS" panose="020B0603020202020204" pitchFamily="34" charset="0"/>
              </a:rPr>
              <a:t>зокрема</a:t>
            </a:r>
            <a:r>
              <a:rPr lang="ru-RU" sz="1200" dirty="0" smtClean="0">
                <a:latin typeface="Trebuchet MS" panose="020B0603020202020204" pitchFamily="34" charset="0"/>
              </a:rPr>
              <a:t> у </a:t>
            </a:r>
            <a:r>
              <a:rPr lang="ru-RU" sz="1200" dirty="0" err="1" smtClean="0">
                <a:latin typeface="Trebuchet MS" panose="020B0603020202020204" pitchFamily="34" charset="0"/>
              </a:rPr>
              <a:t>сфері</a:t>
            </a:r>
            <a:r>
              <a:rPr lang="ru-RU" sz="1200" dirty="0" smtClean="0">
                <a:latin typeface="Trebuchet MS" panose="020B0603020202020204" pitchFamily="34" charset="0"/>
              </a:rPr>
              <a:t> штучного </a:t>
            </a:r>
            <a:r>
              <a:rPr lang="ru-RU" sz="1200" dirty="0" err="1" smtClean="0">
                <a:latin typeface="Trebuchet MS" panose="020B0603020202020204" pitchFamily="34" charset="0"/>
              </a:rPr>
              <a:t>інтелекту</a:t>
            </a:r>
            <a:r>
              <a:rPr lang="ru-RU" sz="1200" dirty="0" smtClean="0">
                <a:latin typeface="Trebuchet MS" panose="020B0603020202020204" pitchFamily="34" charset="0"/>
              </a:rPr>
              <a:t> та </a:t>
            </a:r>
            <a:r>
              <a:rPr lang="ru-RU" sz="1200" dirty="0" err="1" smtClean="0">
                <a:latin typeface="Trebuchet MS" panose="020B0603020202020204" pitchFamily="34" charset="0"/>
              </a:rPr>
              <a:t>дослідження</a:t>
            </a:r>
            <a:r>
              <a:rPr lang="ru-RU" sz="1200" dirty="0" smtClean="0">
                <a:latin typeface="Trebuchet MS" panose="020B0603020202020204" pitchFamily="34" charset="0"/>
              </a:rPr>
              <a:t> штучного </a:t>
            </a:r>
            <a:r>
              <a:rPr lang="ru-RU" sz="1200" dirty="0" err="1" smtClean="0">
                <a:latin typeface="Trebuchet MS" panose="020B0603020202020204" pitchFamily="34" charset="0"/>
              </a:rPr>
              <a:t>життя</a:t>
            </a:r>
            <a:r>
              <a:rPr lang="ru-RU" sz="1200" dirty="0" smtClean="0">
                <a:latin typeface="Trebuchet MS" panose="020B0603020202020204" pitchFamily="34" charset="0"/>
              </a:rPr>
              <a:t>. </a:t>
            </a:r>
            <a:r>
              <a:rPr lang="ru-RU" sz="1200" b="1" dirty="0" err="1" smtClean="0">
                <a:latin typeface="Trebuchet MS" panose="020B0603020202020204" pitchFamily="34" charset="0"/>
              </a:rPr>
              <a:t>Застосування</a:t>
            </a:r>
            <a:r>
              <a:rPr lang="ru-RU" sz="1200" b="1" dirty="0" smtClean="0">
                <a:latin typeface="Trebuchet MS" panose="020B0603020202020204" pitchFamily="34" charset="0"/>
              </a:rPr>
              <a:t> </a:t>
            </a:r>
            <a:r>
              <a:rPr lang="ru-RU" sz="1200" b="1" dirty="0" err="1" smtClean="0">
                <a:latin typeface="Trebuchet MS" panose="020B0603020202020204" pitchFamily="34" charset="0"/>
              </a:rPr>
              <a:t>генетичних</a:t>
            </a:r>
            <a:r>
              <a:rPr lang="ru-RU" sz="1200" b="1" dirty="0" smtClean="0">
                <a:latin typeface="Trebuchet MS" panose="020B0603020202020204" pitchFamily="34" charset="0"/>
              </a:rPr>
              <a:t> </a:t>
            </a:r>
            <a:r>
              <a:rPr lang="ru-RU" sz="1200" b="1" dirty="0" err="1" smtClean="0">
                <a:latin typeface="Trebuchet MS" panose="020B0603020202020204" pitchFamily="34" charset="0"/>
              </a:rPr>
              <a:t>алгоритмів</a:t>
            </a:r>
            <a:r>
              <a:rPr lang="ru-RU" sz="1200" b="1" dirty="0" smtClean="0">
                <a:latin typeface="Trebuchet MS" panose="020B0603020202020204" pitchFamily="34" charset="0"/>
              </a:rPr>
              <a:t> в </a:t>
            </a:r>
            <a:r>
              <a:rPr lang="ru-RU" sz="1200" b="1" dirty="0" err="1" smtClean="0">
                <a:latin typeface="Trebuchet MS" panose="020B0603020202020204" pitchFamily="34" charset="0"/>
              </a:rPr>
              <a:t>поєднанні</a:t>
            </a:r>
            <a:r>
              <a:rPr lang="ru-RU" sz="1200" b="1" dirty="0" smtClean="0">
                <a:latin typeface="Trebuchet MS" panose="020B0603020202020204" pitchFamily="34" charset="0"/>
              </a:rPr>
              <a:t> з </a:t>
            </a:r>
            <a:r>
              <a:rPr lang="ru-RU" sz="1200" b="1" dirty="0" err="1" smtClean="0">
                <a:latin typeface="Trebuchet MS" panose="020B0603020202020204" pitchFamily="34" charset="0"/>
              </a:rPr>
              <a:t>нейронними</a:t>
            </a:r>
            <a:r>
              <a:rPr lang="ru-RU" sz="1200" b="1" dirty="0" smtClean="0">
                <a:latin typeface="Trebuchet MS" panose="020B0603020202020204" pitchFamily="34" charset="0"/>
              </a:rPr>
              <a:t> мережами з </a:t>
            </a:r>
            <a:r>
              <a:rPr lang="ru-RU" sz="1200" b="1" dirty="0" err="1" smtClean="0">
                <a:latin typeface="Trebuchet MS" panose="020B0603020202020204" pitchFamily="34" charset="0"/>
              </a:rPr>
              <a:t>навчанням</a:t>
            </a:r>
            <a:r>
              <a:rPr lang="ru-RU" sz="1200" b="1" dirty="0" smtClean="0">
                <a:latin typeface="Trebuchet MS" panose="020B0603020202020204" pitchFamily="34" charset="0"/>
              </a:rPr>
              <a:t> з </a:t>
            </a:r>
            <a:r>
              <a:rPr lang="ru-RU" sz="1200" b="1" dirty="0" err="1" smtClean="0">
                <a:latin typeface="Trebuchet MS" panose="020B0603020202020204" pitchFamily="34" charset="0"/>
              </a:rPr>
              <a:t>підкріпленням</a:t>
            </a:r>
            <a:r>
              <a:rPr lang="ru-RU" sz="1200" b="1" dirty="0" smtClean="0">
                <a:latin typeface="Trebuchet MS" panose="020B0603020202020204" pitchFamily="34" charset="0"/>
              </a:rPr>
              <a:t> </a:t>
            </a:r>
            <a:r>
              <a:rPr lang="ru-RU" sz="1200" dirty="0" smtClean="0">
                <a:latin typeface="Trebuchet MS" panose="020B0603020202020204" pitchFamily="34" charset="0"/>
              </a:rPr>
              <a:t>не </a:t>
            </a:r>
            <a:r>
              <a:rPr lang="ru-RU" sz="1200" dirty="0" err="1" smtClean="0">
                <a:latin typeface="Trebuchet MS" panose="020B0603020202020204" pitchFamily="34" charset="0"/>
              </a:rPr>
              <a:t>лише</a:t>
            </a:r>
            <a:r>
              <a:rPr lang="ru-RU" sz="1200" dirty="0" smtClean="0">
                <a:latin typeface="Trebuchet MS" panose="020B0603020202020204" pitchFamily="34" charset="0"/>
              </a:rPr>
              <a:t> </a:t>
            </a:r>
            <a:r>
              <a:rPr lang="ru-RU" sz="1200" dirty="0" err="1" smtClean="0">
                <a:latin typeface="Trebuchet MS" panose="020B0603020202020204" pitchFamily="34" charset="0"/>
              </a:rPr>
              <a:t>відкриває</a:t>
            </a:r>
            <a:r>
              <a:rPr lang="ru-RU" sz="1200" dirty="0" smtClean="0">
                <a:latin typeface="Trebuchet MS" panose="020B0603020202020204" pitchFamily="34" charset="0"/>
              </a:rPr>
              <a:t> </a:t>
            </a:r>
            <a:r>
              <a:rPr lang="ru-RU" sz="1200" dirty="0" err="1" smtClean="0">
                <a:latin typeface="Trebuchet MS" panose="020B0603020202020204" pitchFamily="34" charset="0"/>
              </a:rPr>
              <a:t>нові</a:t>
            </a:r>
            <a:r>
              <a:rPr lang="ru-RU" sz="1200" dirty="0" smtClean="0">
                <a:latin typeface="Trebuchet MS" panose="020B0603020202020204" pitchFamily="34" charset="0"/>
              </a:rPr>
              <a:t> </a:t>
            </a:r>
            <a:r>
              <a:rPr lang="ru-RU" sz="1200" dirty="0" err="1" smtClean="0">
                <a:latin typeface="Trebuchet MS" panose="020B0603020202020204" pitchFamily="34" charset="0"/>
              </a:rPr>
              <a:t>можливості</a:t>
            </a:r>
            <a:r>
              <a:rPr lang="ru-RU" sz="1200" dirty="0" smtClean="0">
                <a:latin typeface="Trebuchet MS" panose="020B0603020202020204" pitchFamily="34" charset="0"/>
              </a:rPr>
              <a:t> для </a:t>
            </a:r>
            <a:r>
              <a:rPr lang="ru-RU" sz="1200" dirty="0" err="1" smtClean="0">
                <a:latin typeface="Trebuchet MS" panose="020B0603020202020204" pitchFamily="34" charset="0"/>
              </a:rPr>
              <a:t>розв'язання</a:t>
            </a:r>
            <a:r>
              <a:rPr lang="ru-RU" sz="1200" dirty="0" smtClean="0">
                <a:latin typeface="Trebuchet MS" panose="020B0603020202020204" pitchFamily="34" charset="0"/>
              </a:rPr>
              <a:t> </a:t>
            </a:r>
            <a:r>
              <a:rPr lang="ru-RU" sz="1200" dirty="0" err="1" smtClean="0">
                <a:latin typeface="Trebuchet MS" panose="020B0603020202020204" pitchFamily="34" charset="0"/>
              </a:rPr>
              <a:t>складних</a:t>
            </a:r>
            <a:r>
              <a:rPr lang="ru-RU" sz="1200" dirty="0" smtClean="0">
                <a:latin typeface="Trebuchet MS" panose="020B0603020202020204" pitchFamily="34" charset="0"/>
              </a:rPr>
              <a:t> задач у </a:t>
            </a:r>
            <a:r>
              <a:rPr lang="ru-RU" sz="1200" dirty="0" err="1" smtClean="0">
                <a:latin typeface="Trebuchet MS" panose="020B0603020202020204" pitchFamily="34" charset="0"/>
              </a:rPr>
              <a:t>сфері</a:t>
            </a:r>
            <a:r>
              <a:rPr lang="ru-RU" sz="1200" dirty="0" smtClean="0">
                <a:latin typeface="Trebuchet MS" panose="020B0603020202020204" pitchFamily="34" charset="0"/>
              </a:rPr>
              <a:t> машинного </a:t>
            </a:r>
            <a:r>
              <a:rPr lang="ru-RU" sz="1200" dirty="0" err="1" smtClean="0">
                <a:latin typeface="Trebuchet MS" panose="020B0603020202020204" pitchFamily="34" charset="0"/>
              </a:rPr>
              <a:t>навчання</a:t>
            </a:r>
            <a:r>
              <a:rPr lang="ru-RU" sz="1200" dirty="0" smtClean="0">
                <a:latin typeface="Trebuchet MS" panose="020B0603020202020204" pitchFamily="34" charset="0"/>
              </a:rPr>
              <a:t>, але й </a:t>
            </a:r>
            <a:r>
              <a:rPr lang="ru-RU" sz="1200" b="1" dirty="0" err="1" smtClean="0">
                <a:latin typeface="Trebuchet MS" panose="020B0603020202020204" pitchFamily="34" charset="0"/>
              </a:rPr>
              <a:t>прокладає</a:t>
            </a:r>
            <a:r>
              <a:rPr lang="ru-RU" sz="1200" b="1" dirty="0" smtClean="0">
                <a:latin typeface="Trebuchet MS" panose="020B0603020202020204" pitchFamily="34" charset="0"/>
              </a:rPr>
              <a:t> шлях до </a:t>
            </a:r>
            <a:r>
              <a:rPr lang="ru-RU" sz="1200" b="1" dirty="0" err="1" smtClean="0">
                <a:latin typeface="Trebuchet MS" panose="020B0603020202020204" pitchFamily="34" charset="0"/>
              </a:rPr>
              <a:t>глибших</a:t>
            </a:r>
            <a:r>
              <a:rPr lang="ru-RU" sz="1200" b="1" dirty="0" smtClean="0">
                <a:latin typeface="Trebuchet MS" panose="020B0603020202020204" pitchFamily="34" charset="0"/>
              </a:rPr>
              <a:t> </a:t>
            </a:r>
            <a:r>
              <a:rPr lang="ru-RU" sz="1200" b="1" dirty="0" err="1" smtClean="0">
                <a:latin typeface="Trebuchet MS" panose="020B0603020202020204" pitchFamily="34" charset="0"/>
              </a:rPr>
              <a:t>досліджень</a:t>
            </a:r>
            <a:r>
              <a:rPr lang="ru-RU" sz="1200" b="1" dirty="0" smtClean="0">
                <a:latin typeface="Trebuchet MS" panose="020B0603020202020204" pitchFamily="34" charset="0"/>
              </a:rPr>
              <a:t> у </a:t>
            </a:r>
            <a:r>
              <a:rPr lang="ru-RU" sz="1200" b="1" dirty="0" err="1" smtClean="0">
                <a:latin typeface="Trebuchet MS" panose="020B0603020202020204" pitchFamily="34" charset="0"/>
              </a:rPr>
              <a:t>сфері</a:t>
            </a:r>
            <a:r>
              <a:rPr lang="ru-RU" sz="1200" b="1" dirty="0" smtClean="0">
                <a:latin typeface="Trebuchet MS" panose="020B0603020202020204" pitchFamily="34" charset="0"/>
              </a:rPr>
              <a:t> штучного </a:t>
            </a:r>
            <a:r>
              <a:rPr lang="ru-RU" sz="1200" b="1" dirty="0" err="1" smtClean="0">
                <a:latin typeface="Trebuchet MS" panose="020B0603020202020204" pitchFamily="34" charset="0"/>
              </a:rPr>
              <a:t>життя</a:t>
            </a:r>
            <a:r>
              <a:rPr lang="ru-RU" sz="1200" b="1" dirty="0" smtClean="0">
                <a:latin typeface="Trebuchet MS" panose="020B0603020202020204" pitchFamily="34" charset="0"/>
              </a:rPr>
              <a:t> та </a:t>
            </a:r>
            <a:r>
              <a:rPr lang="ru-RU" sz="1200" b="1" dirty="0" err="1" smtClean="0">
                <a:latin typeface="Trebuchet MS" panose="020B0603020202020204" pitchFamily="34" charset="0"/>
              </a:rPr>
              <a:t>еволюції</a:t>
            </a:r>
            <a:r>
              <a:rPr lang="ru-RU" sz="1200" dirty="0" smtClean="0">
                <a:latin typeface="Trebuchet MS" panose="020B0603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l-P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l-P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smtClean="0">
                <a:solidFill>
                  <a:schemeClr val="tx1"/>
                </a:solidFill>
                <a:effectLst/>
                <a:latin typeface="+mn-lt"/>
                <a:ea typeface="+mn-ea"/>
                <a:cs typeface="+mn-cs"/>
              </a:rPr>
              <a:t>Ця дипломна робота присвячена розробці та аналізу моделі, яка інтегрує генетичний алгоритм в нейронні мережі з навчанням з підкріпленням, щоб покращити процес навчання та підвищити ефективність рішень, а також вивченню потенціалу моделювання процесів штучного життя та еволюції.</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2</a:t>
            </a:fld>
            <a:endParaRPr lang="ru-RU"/>
          </a:p>
        </p:txBody>
      </p:sp>
    </p:spTree>
    <p:extLst>
      <p:ext uri="{BB962C8B-B14F-4D97-AF65-F5344CB8AC3E}">
        <p14:creationId xmlns:p14="http://schemas.microsoft.com/office/powerpoint/2010/main" val="13577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smtClean="0">
                <a:solidFill>
                  <a:schemeClr val="tx1"/>
                </a:solidFill>
                <a:effectLst/>
                <a:latin typeface="+mn-lt"/>
                <a:ea typeface="+mn-ea"/>
                <a:cs typeface="+mn-cs"/>
              </a:rPr>
              <a:t>Зміна часу доби у світі симуляції значно впливає на поведінку і стратегії виживання клітин, особливо щодо процесу фотосинтезу. Час доби в симуляції змінюється між днем і ніччю, що безпосередньо впливає на можливість клітин проводити фотосинтез.</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11</a:t>
            </a:fld>
            <a:endParaRPr lang="ru-RU"/>
          </a:p>
        </p:txBody>
      </p:sp>
    </p:spTree>
    <p:extLst>
      <p:ext uri="{BB962C8B-B14F-4D97-AF65-F5344CB8AC3E}">
        <p14:creationId xmlns:p14="http://schemas.microsoft.com/office/powerpoint/2010/main" val="37610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kern="1200" dirty="0" smtClean="0">
                <a:solidFill>
                  <a:schemeClr val="tx1"/>
                </a:solidFill>
                <a:effectLst/>
                <a:latin typeface="+mn-lt"/>
                <a:ea typeface="+mn-ea"/>
                <a:cs typeface="+mn-cs"/>
              </a:rPr>
              <a:t>Отруєні області є зонами високого ризику для клітин, оскільки перебування у таких областях може призвести до втрати енергії та навіть смерті. Клітини повинні уникати або обережно переміщатися крізь ці області, що вимагає від них розвитку стратегій виявлення та уникання небезпек.</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Такі області формуються, коли клітина помирає, але ще має енергію. Ця енергія потрапляє до «землі», і,  якщо її накопичується досить багато, то ця область стає отруєною. Отруєну область можна «вилікувати», якщо клітина </a:t>
            </a:r>
            <a:r>
              <a:rPr lang="uk-UA" sz="1200" kern="1200" dirty="0" err="1" smtClean="0">
                <a:solidFill>
                  <a:schemeClr val="tx1"/>
                </a:solidFill>
                <a:effectLst/>
                <a:latin typeface="+mn-lt"/>
                <a:ea typeface="+mn-ea"/>
                <a:cs typeface="+mn-cs"/>
              </a:rPr>
              <a:t>обере</a:t>
            </a:r>
            <a:r>
              <a:rPr lang="uk-UA" sz="1200" kern="1200" dirty="0" smtClean="0">
                <a:solidFill>
                  <a:schemeClr val="tx1"/>
                </a:solidFill>
                <a:effectLst/>
                <a:latin typeface="+mn-lt"/>
                <a:ea typeface="+mn-ea"/>
                <a:cs typeface="+mn-cs"/>
              </a:rPr>
              <a:t> поглинання енергії. У такому випадку вона забирає цю енергію собі.</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12</a:t>
            </a:fld>
            <a:endParaRPr lang="ru-RU"/>
          </a:p>
        </p:txBody>
      </p:sp>
    </p:spTree>
    <p:extLst>
      <p:ext uri="{BB962C8B-B14F-4D97-AF65-F5344CB8AC3E}">
        <p14:creationId xmlns:p14="http://schemas.microsoft.com/office/powerpoint/2010/main" val="31721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kern="1200" dirty="0" smtClean="0">
                <a:solidFill>
                  <a:schemeClr val="tx1"/>
                </a:solidFill>
                <a:effectLst/>
                <a:latin typeface="+mn-lt"/>
                <a:ea typeface="+mn-ea"/>
                <a:cs typeface="+mn-cs"/>
              </a:rPr>
              <a:t>Метеорити у світі симуляції є унікальним елементом навколишнього середовища, який вносить різноманітність в екосистему і надає клітинам додаткові ресурси для виживання. Вони не тільки змінюють глобальний стан всесвіту, а також  надають ресурси для клітин і можуть змінювати ландшафт світу симуляції, створюючи нові перешкоди.</a:t>
            </a:r>
            <a:r>
              <a:rPr lang="uk-UA" sz="1200" kern="1200" baseline="0" dirty="0" smtClean="0">
                <a:solidFill>
                  <a:schemeClr val="tx1"/>
                </a:solidFill>
                <a:effectLst/>
                <a:latin typeface="+mn-lt"/>
                <a:ea typeface="+mn-ea"/>
                <a:cs typeface="+mn-cs"/>
              </a:rPr>
              <a:t> Д</a:t>
            </a:r>
            <a:r>
              <a:rPr lang="uk-UA" sz="1200" kern="1200" dirty="0" smtClean="0">
                <a:solidFill>
                  <a:schemeClr val="tx1"/>
                </a:solidFill>
                <a:effectLst/>
                <a:latin typeface="+mn-lt"/>
                <a:ea typeface="+mn-ea"/>
                <a:cs typeface="+mn-cs"/>
              </a:rPr>
              <a:t>еякі метеорити навіть викликають ніч на декілька ходів.</a:t>
            </a:r>
          </a:p>
          <a:p>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Генерація метеоритів відбувається випадковим чином. Параметри створення, зокрема розмір та розподіл метеоритних блоків, визначаються на основі визначених ймовірностей та </a:t>
            </a:r>
            <a:r>
              <a:rPr lang="uk-UA" sz="1200" kern="1200" dirty="0" err="1" smtClean="0">
                <a:solidFill>
                  <a:schemeClr val="tx1"/>
                </a:solidFill>
                <a:effectLst/>
                <a:latin typeface="+mn-lt"/>
                <a:ea typeface="+mn-ea"/>
                <a:cs typeface="+mn-cs"/>
              </a:rPr>
              <a:t>констан</a:t>
            </a:r>
            <a:r>
              <a:rPr lang="ru-RU" sz="1200" kern="1200" dirty="0" smtClean="0">
                <a:solidFill>
                  <a:schemeClr val="tx1"/>
                </a:solidFill>
                <a:effectLst/>
                <a:latin typeface="+mn-lt"/>
                <a:ea typeface="+mn-ea"/>
                <a:cs typeface="+mn-cs"/>
              </a:rPr>
              <a:t>т</a:t>
            </a:r>
            <a:r>
              <a:rPr lang="uk-UA" sz="1200" kern="1200" dirty="0" smtClean="0">
                <a:solidFill>
                  <a:schemeClr val="tx1"/>
                </a:solidFill>
                <a:effectLst/>
                <a:latin typeface="+mn-lt"/>
                <a:ea typeface="+mn-ea"/>
                <a:cs typeface="+mn-cs"/>
              </a:rPr>
              <a:t> розміру. Ці параметри впливають на кількість метеоритних блоків, що утворюються та руди в них.</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можуть видобувати ресурси з метеоритних блоків, що є важливою частиною їхньої стратегії виживання. Ресурси, одержані з метеоритів, можуть бути використані клітинами для збільшення їх енергетичних запасів. Видобуток ресурсів з метеоритних блоків вимагає від клітин виконання спеціальних дій, таких як «</a:t>
            </a:r>
            <a:r>
              <a:rPr lang="uk-UA" sz="1200" kern="1200" dirty="0" err="1" smtClean="0">
                <a:solidFill>
                  <a:schemeClr val="tx1"/>
                </a:solidFill>
                <a:effectLst/>
                <a:latin typeface="+mn-lt"/>
                <a:ea typeface="+mn-ea"/>
                <a:cs typeface="+mn-cs"/>
              </a:rPr>
              <a:t>майнінг</a:t>
            </a:r>
            <a:r>
              <a:rPr lang="uk-UA" sz="1200" kern="1200" dirty="0" smtClean="0">
                <a:solidFill>
                  <a:schemeClr val="tx1"/>
                </a:solidFill>
                <a:effectLst/>
                <a:latin typeface="+mn-lt"/>
                <a:ea typeface="+mn-ea"/>
                <a:cs typeface="+mn-cs"/>
              </a:rPr>
              <a:t>» (видобуток), які надають значну кількість енергії</a:t>
            </a:r>
            <a:r>
              <a:rPr lang="uk-UA" sz="1200" kern="1200" baseline="0" dirty="0" smtClean="0">
                <a:solidFill>
                  <a:schemeClr val="tx1"/>
                </a:solidFill>
                <a:effectLst/>
                <a:latin typeface="+mn-lt"/>
                <a:ea typeface="+mn-ea"/>
                <a:cs typeface="+mn-cs"/>
              </a:rPr>
              <a:t> за</a:t>
            </a:r>
            <a:r>
              <a:rPr lang="uk-UA" sz="1200" kern="1200" dirty="0" smtClean="0">
                <a:solidFill>
                  <a:schemeClr val="tx1"/>
                </a:solidFill>
                <a:effectLst/>
                <a:latin typeface="+mn-lt"/>
                <a:ea typeface="+mn-ea"/>
                <a:cs typeface="+mn-cs"/>
              </a:rPr>
              <a:t> успішного видобутку.</a:t>
            </a:r>
          </a:p>
          <a:p>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Таким чином,</a:t>
            </a:r>
            <a:r>
              <a:rPr lang="uk-UA" sz="1200" kern="1200" baseline="0" dirty="0" smtClean="0">
                <a:solidFill>
                  <a:schemeClr val="tx1"/>
                </a:solidFill>
                <a:effectLst/>
                <a:latin typeface="+mn-lt"/>
                <a:ea typeface="+mn-ea"/>
                <a:cs typeface="+mn-cs"/>
              </a:rPr>
              <a:t> м</a:t>
            </a:r>
            <a:r>
              <a:rPr lang="uk-UA" sz="1200" kern="1200" dirty="0" smtClean="0">
                <a:solidFill>
                  <a:schemeClr val="tx1"/>
                </a:solidFill>
                <a:effectLst/>
                <a:latin typeface="+mn-lt"/>
                <a:ea typeface="+mn-ea"/>
                <a:cs typeface="+mn-cs"/>
              </a:rPr>
              <a:t>етеорити є ключовим елементом світу симуляції, додаючи шар складності та надаючи клітинам можливості для розвитку й адаптації. Вони стимулюють різноманітність стратегій виживання серед клітин і роблять важливий внесок у динамічність та розвиток екосистеми світу симуляції.</a:t>
            </a:r>
          </a:p>
          <a:p>
            <a:endParaRPr lang="uk-UA"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 Головною метою інтеграції їх в симуляцію було підвищення </a:t>
            </a:r>
            <a:r>
              <a:rPr lang="uk-UA" sz="1200" kern="1200" dirty="0" err="1" smtClean="0">
                <a:solidFill>
                  <a:schemeClr val="tx1"/>
                </a:solidFill>
                <a:effectLst/>
                <a:latin typeface="+mn-lt"/>
                <a:ea typeface="+mn-ea"/>
                <a:cs typeface="+mn-cs"/>
              </a:rPr>
              <a:t>днамічності</a:t>
            </a:r>
            <a:r>
              <a:rPr lang="uk-UA" sz="1200" kern="1200" dirty="0" smtClean="0">
                <a:solidFill>
                  <a:schemeClr val="tx1"/>
                </a:solidFill>
                <a:effectLst/>
                <a:latin typeface="+mn-lt"/>
                <a:ea typeface="+mn-ea"/>
                <a:cs typeface="+mn-cs"/>
              </a:rPr>
              <a:t> та випадковості середовища.</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13</a:t>
            </a:fld>
            <a:endParaRPr lang="ru-RU"/>
          </a:p>
        </p:txBody>
      </p:sp>
    </p:spTree>
    <p:extLst>
      <p:ext uri="{BB962C8B-B14F-4D97-AF65-F5344CB8AC3E}">
        <p14:creationId xmlns:p14="http://schemas.microsoft.com/office/powerpoint/2010/main" val="347830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kern="1200" dirty="0" smtClean="0">
                <a:solidFill>
                  <a:schemeClr val="tx1"/>
                </a:solidFill>
                <a:effectLst/>
                <a:latin typeface="+mn-lt"/>
                <a:ea typeface="+mn-ea"/>
                <a:cs typeface="+mn-cs"/>
              </a:rPr>
              <a:t>Тестування проходило за допомогою бази MS SQL та розробленої мною програми для створення й візуалізації графіків. </a:t>
            </a:r>
            <a:endParaRPr lang="ru-RU" sz="1200" kern="1200" dirty="0" smtClean="0">
              <a:solidFill>
                <a:schemeClr val="tx1"/>
              </a:solidFill>
              <a:effectLst/>
              <a:latin typeface="+mn-lt"/>
              <a:ea typeface="+mn-ea"/>
              <a:cs typeface="+mn-cs"/>
            </a:endParaRPr>
          </a:p>
          <a:p>
            <a:r>
              <a:rPr lang="pl-PL" sz="1200" kern="1200" dirty="0" smtClean="0">
                <a:solidFill>
                  <a:schemeClr val="tx1"/>
                </a:solidFill>
                <a:effectLst/>
                <a:latin typeface="+mn-lt"/>
                <a:ea typeface="+mn-ea"/>
                <a:cs typeface="+mn-cs"/>
              </a:rPr>
              <a:t>Value</a:t>
            </a:r>
            <a:r>
              <a:rPr lang="ru-RU" sz="1200" kern="1200" dirty="0" smtClean="0">
                <a:solidFill>
                  <a:schemeClr val="tx1"/>
                </a:solidFill>
                <a:effectLst/>
                <a:latin typeface="+mn-lt"/>
                <a:ea typeface="+mn-ea"/>
                <a:cs typeface="+mn-cs"/>
              </a:rPr>
              <a:t>(</a:t>
            </a:r>
            <a:r>
              <a:rPr lang="pl-PL" sz="1200" kern="1200" dirty="0" smtClean="0">
                <a:solidFill>
                  <a:schemeClr val="tx1"/>
                </a:solidFill>
                <a:effectLst/>
                <a:latin typeface="+mn-lt"/>
                <a:ea typeface="+mn-ea"/>
                <a:cs typeface="+mn-cs"/>
              </a:rPr>
              <a:t>Y</a:t>
            </a:r>
            <a:r>
              <a:rPr lang="ru-RU" sz="1200" kern="1200" dirty="0" smtClean="0">
                <a:solidFill>
                  <a:schemeClr val="tx1"/>
                </a:solidFill>
                <a:effectLst/>
                <a:latin typeface="+mn-lt"/>
                <a:ea typeface="+mn-ea"/>
                <a:cs typeface="+mn-cs"/>
              </a:rPr>
              <a:t>) – в</a:t>
            </a:r>
            <a:r>
              <a:rPr lang="uk-UA" sz="1200" kern="1200" dirty="0" err="1" smtClean="0">
                <a:solidFill>
                  <a:schemeClr val="tx1"/>
                </a:solidFill>
                <a:effectLst/>
                <a:latin typeface="+mn-lt"/>
                <a:ea typeface="+mn-ea"/>
                <a:cs typeface="+mn-cs"/>
              </a:rPr>
              <a:t>ідповідає</a:t>
            </a:r>
            <a:r>
              <a:rPr lang="uk-UA" sz="1200" kern="1200" dirty="0" smtClean="0">
                <a:solidFill>
                  <a:schemeClr val="tx1"/>
                </a:solidFill>
                <a:effectLst/>
                <a:latin typeface="+mn-lt"/>
                <a:ea typeface="+mn-ea"/>
                <a:cs typeface="+mn-cs"/>
              </a:rPr>
              <a:t> за оцінку помилок. Оскільки я не знаю, яка стратегія буде вигідна через динамічність світу, я визначив деякі дії помилковими.</a:t>
            </a:r>
            <a:r>
              <a:rPr lang="uk-UA" sz="1200" kern="1200" baseline="0" dirty="0" smtClean="0">
                <a:solidFill>
                  <a:schemeClr val="tx1"/>
                </a:solidFill>
                <a:effectLst/>
                <a:latin typeface="+mn-lt"/>
                <a:ea typeface="+mn-ea"/>
                <a:cs typeface="+mn-cs"/>
              </a:rPr>
              <a:t> Наприклад: </a:t>
            </a:r>
            <a:r>
              <a:rPr lang="uk-UA" sz="1200" kern="1200" dirty="0" smtClean="0">
                <a:solidFill>
                  <a:schemeClr val="tx1"/>
                </a:solidFill>
                <a:effectLst/>
                <a:latin typeface="+mn-lt"/>
                <a:ea typeface="+mn-ea"/>
                <a:cs typeface="+mn-cs"/>
              </a:rPr>
              <a:t>спроба походити на зайняту клітину, спроба </a:t>
            </a:r>
            <a:r>
              <a:rPr lang="uk-UA" sz="1200" kern="1200" dirty="0" err="1" smtClean="0">
                <a:solidFill>
                  <a:schemeClr val="tx1"/>
                </a:solidFill>
                <a:effectLst/>
                <a:latin typeface="+mn-lt"/>
                <a:ea typeface="+mn-ea"/>
                <a:cs typeface="+mn-cs"/>
              </a:rPr>
              <a:t>фотосинтезувати</a:t>
            </a:r>
            <a:r>
              <a:rPr lang="uk-UA" sz="1200" kern="1200" dirty="0" smtClean="0">
                <a:solidFill>
                  <a:schemeClr val="tx1"/>
                </a:solidFill>
                <a:effectLst/>
                <a:latin typeface="+mn-lt"/>
                <a:ea typeface="+mn-ea"/>
                <a:cs typeface="+mn-cs"/>
              </a:rPr>
              <a:t> вночі, намагання клонуватись без достатньої кількості енергій, промазати при полюванні або видобуванні, поглинання енергії, коли її немає та</a:t>
            </a:r>
            <a:r>
              <a:rPr lang="uk-UA" sz="1200" kern="1200" baseline="0" dirty="0" smtClean="0">
                <a:solidFill>
                  <a:schemeClr val="tx1"/>
                </a:solidFill>
                <a:effectLst/>
                <a:latin typeface="+mn-lt"/>
                <a:ea typeface="+mn-ea"/>
                <a:cs typeface="+mn-cs"/>
              </a:rPr>
              <a:t> ін.</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    Доба(</a:t>
            </a:r>
            <a:r>
              <a:rPr lang="pl-PL" sz="1200" kern="1200" dirty="0" smtClean="0">
                <a:solidFill>
                  <a:schemeClr val="tx1"/>
                </a:solidFill>
                <a:effectLst/>
                <a:latin typeface="+mn-lt"/>
                <a:ea typeface="+mn-ea"/>
                <a:cs typeface="+mn-cs"/>
              </a:rPr>
              <a:t>X</a:t>
            </a:r>
            <a:r>
              <a:rPr lang="uk-UA" sz="1200" kern="1200" dirty="0" smtClean="0">
                <a:solidFill>
                  <a:schemeClr val="tx1"/>
                </a:solidFill>
                <a:effectLst/>
                <a:latin typeface="+mn-lt"/>
                <a:ea typeface="+mn-ea"/>
                <a:cs typeface="+mn-cs"/>
              </a:rPr>
              <a:t>) – це 16 ходів, де 8 з них</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 ніч, та 8 - день. За хід я отримував відсоток помилкових дій від 0 до 100 і потім складав їх.</a:t>
            </a:r>
            <a:r>
              <a:rPr lang="uk-UA" sz="1200" kern="1200" baseline="0" dirty="0" smtClean="0">
                <a:solidFill>
                  <a:schemeClr val="tx1"/>
                </a:solidFill>
                <a:effectLst/>
                <a:latin typeface="+mn-lt"/>
                <a:ea typeface="+mn-ea"/>
                <a:cs typeface="+mn-cs"/>
              </a:rPr>
              <a:t> Т</a:t>
            </a:r>
            <a:r>
              <a:rPr lang="uk-UA" sz="1200" kern="1200" dirty="0" smtClean="0">
                <a:solidFill>
                  <a:schemeClr val="tx1"/>
                </a:solidFill>
                <a:effectLst/>
                <a:latin typeface="+mn-lt"/>
                <a:ea typeface="+mn-ea"/>
                <a:cs typeface="+mn-cs"/>
              </a:rPr>
              <a:t>обто діапазон помилок знаходиться в межах від 0 до 1600.</a:t>
            </a:r>
            <a:endParaRPr lang="ru-RU" sz="1200" kern="1200" dirty="0" smtClean="0">
              <a:solidFill>
                <a:schemeClr val="tx1"/>
              </a:solidFill>
              <a:effectLst/>
              <a:latin typeface="+mn-lt"/>
              <a:ea typeface="+mn-ea"/>
              <a:cs typeface="+mn-cs"/>
            </a:endParaRPr>
          </a:p>
          <a:p>
            <a:r>
              <a:rPr lang="ru-RU" sz="1200" kern="1200" dirty="0" err="1" smtClean="0">
                <a:solidFill>
                  <a:schemeClr val="tx1"/>
                </a:solidFill>
                <a:effectLst/>
                <a:latin typeface="+mn-lt"/>
                <a:ea typeface="+mn-ea"/>
                <a:cs typeface="+mn-cs"/>
              </a:rPr>
              <a:t>Протягом</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тестуван</a:t>
            </a:r>
            <a:r>
              <a:rPr lang="uk-UA" sz="1200" kern="1200" dirty="0" smtClean="0">
                <a:solidFill>
                  <a:schemeClr val="tx1"/>
                </a:solidFill>
                <a:effectLst/>
                <a:latin typeface="+mn-lt"/>
                <a:ea typeface="+mn-ea"/>
                <a:cs typeface="+mn-cs"/>
              </a:rPr>
              <a:t>ні зазвичай брався діапазон навчання з 2900 до 3400 ходів. Результати кожного дня вносились в базу і потім вводився графік з процесом та результатами відносно визначених мною помилковими діями. Проте, ці оцінки не показують 100% пристосованості агентів через дуже велику різноманітність можливих стратегій. </a:t>
            </a:r>
          </a:p>
          <a:p>
            <a:endParaRPr lang="uk-UA" sz="1200" kern="1200" dirty="0" smtClean="0">
              <a:solidFill>
                <a:schemeClr val="tx1"/>
              </a:solidFill>
              <a:effectLst/>
              <a:latin typeface="+mn-lt"/>
              <a:ea typeface="+mn-ea"/>
              <a:cs typeface="+mn-cs"/>
            </a:endParaRPr>
          </a:p>
          <a:p>
            <a:r>
              <a:rPr lang="uk-UA" sz="1200" b="1" kern="1200" dirty="0" smtClean="0">
                <a:solidFill>
                  <a:schemeClr val="tx1"/>
                </a:solidFill>
                <a:effectLst/>
                <a:latin typeface="+mn-lt"/>
                <a:ea typeface="+mn-ea"/>
                <a:cs typeface="+mn-cs"/>
              </a:rPr>
              <a:t>Генетичний алгоритм</a:t>
            </a:r>
            <a:endParaRPr lang="ru-RU" sz="1200" b="1"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На першому</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представленому графіку</a:t>
            </a:r>
            <a:r>
              <a:rPr lang="ru-RU"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відображено процес навчання з використанням генетичного алгоритму.</a:t>
            </a:r>
            <a:r>
              <a:rPr lang="uk-UA" sz="1200" kern="1200" baseline="0" dirty="0" smtClean="0">
                <a:solidFill>
                  <a:schemeClr val="tx1"/>
                </a:solidFill>
                <a:effectLst/>
                <a:latin typeface="+mn-lt"/>
                <a:ea typeface="+mn-ea"/>
                <a:cs typeface="+mn-cs"/>
              </a:rPr>
              <a:t> З</a:t>
            </a:r>
            <a:r>
              <a:rPr lang="uk-UA" sz="1200" kern="1200" dirty="0" smtClean="0">
                <a:solidFill>
                  <a:schemeClr val="tx1"/>
                </a:solidFill>
                <a:effectLst/>
                <a:latin typeface="+mn-lt"/>
                <a:ea typeface="+mn-ea"/>
                <a:cs typeface="+mn-cs"/>
              </a:rPr>
              <a:t>агальна тенденція показує, що спочатку кількість помилок значно коливається, потім спостерігається тенденція до зниження, але далі йде період стагнації та незначного зростання.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Це відбувається через завелику динаміку і випадковість світу симуляції. Генетичний алгоритм знаходить оптимальне, а не найкраще рішення, тому рівень помилок  </a:t>
            </a:r>
            <a:r>
              <a:rPr lang="uk-UA" sz="1200" kern="1200" dirty="0" err="1" smtClean="0">
                <a:solidFill>
                  <a:schemeClr val="tx1"/>
                </a:solidFill>
                <a:effectLst/>
                <a:latin typeface="+mn-lt"/>
                <a:ea typeface="+mn-ea"/>
                <a:cs typeface="+mn-cs"/>
              </a:rPr>
              <a:t>заишається</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досить високим.</a:t>
            </a:r>
            <a:endParaRPr lang="ru-RU" sz="1200" kern="1200" dirty="0" smtClean="0">
              <a:solidFill>
                <a:schemeClr val="tx1"/>
              </a:solidFill>
              <a:effectLst/>
              <a:latin typeface="+mn-lt"/>
              <a:ea typeface="+mn-ea"/>
              <a:cs typeface="+mn-cs"/>
            </a:endParaRPr>
          </a:p>
          <a:p>
            <a:endParaRPr lang="uk-UA" dirty="0" smtClean="0"/>
          </a:p>
          <a:p>
            <a:r>
              <a:rPr lang="ru-RU" b="1" dirty="0" smtClean="0"/>
              <a:t>Приклад </a:t>
            </a:r>
            <a:r>
              <a:rPr lang="ru-RU" b="1" dirty="0" err="1" smtClean="0"/>
              <a:t>нейроеволюції</a:t>
            </a:r>
            <a:endParaRPr lang="uk-UA" dirty="0" smtClean="0"/>
          </a:p>
          <a:p>
            <a:r>
              <a:rPr lang="uk-UA" sz="1200" kern="1200" dirty="0" smtClean="0">
                <a:solidFill>
                  <a:schemeClr val="tx1"/>
                </a:solidFill>
                <a:effectLst/>
                <a:latin typeface="+mn-lt"/>
                <a:ea typeface="+mn-ea"/>
                <a:cs typeface="+mn-cs"/>
              </a:rPr>
              <a:t>На </a:t>
            </a:r>
            <a:r>
              <a:rPr lang="uk-UA" sz="1200" kern="1200" baseline="0" dirty="0" smtClean="0">
                <a:solidFill>
                  <a:schemeClr val="tx1"/>
                </a:solidFill>
                <a:effectLst/>
                <a:latin typeface="+mn-lt"/>
                <a:ea typeface="+mn-ea"/>
                <a:cs typeface="+mn-cs"/>
              </a:rPr>
              <a:t>другому</a:t>
            </a:r>
            <a:r>
              <a:rPr lang="uk-UA" sz="1200" kern="120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графіку</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ми бачимо процес навчання за допомогою </a:t>
            </a:r>
            <a:r>
              <a:rPr lang="uk-UA" sz="1200" kern="1200" dirty="0" err="1" smtClean="0">
                <a:solidFill>
                  <a:schemeClr val="tx1"/>
                </a:solidFill>
                <a:effectLst/>
                <a:latin typeface="+mn-lt"/>
                <a:ea typeface="+mn-ea"/>
                <a:cs typeface="+mn-cs"/>
              </a:rPr>
              <a:t>нейроеволюції</a:t>
            </a:r>
            <a:r>
              <a:rPr lang="uk-UA" sz="1200" kern="1200" dirty="0" smtClean="0">
                <a:solidFill>
                  <a:schemeClr val="tx1"/>
                </a:solidFill>
                <a:effectLst/>
                <a:latin typeface="+mn-lt"/>
                <a:ea typeface="+mn-ea"/>
                <a:cs typeface="+mn-cs"/>
              </a:rPr>
              <a:t>. Подібно до генетичних алгоритмів, </a:t>
            </a:r>
            <a:r>
              <a:rPr lang="uk-UA" sz="1200" kern="1200" dirty="0" err="1" smtClean="0">
                <a:solidFill>
                  <a:schemeClr val="tx1"/>
                </a:solidFill>
                <a:effectLst/>
                <a:latin typeface="+mn-lt"/>
                <a:ea typeface="+mn-ea"/>
                <a:cs typeface="+mn-cs"/>
              </a:rPr>
              <a:t>нейроеволюція</a:t>
            </a:r>
            <a:r>
              <a:rPr lang="uk-UA" sz="1200" kern="1200" dirty="0" smtClean="0">
                <a:solidFill>
                  <a:schemeClr val="tx1"/>
                </a:solidFill>
                <a:effectLst/>
                <a:latin typeface="+mn-lt"/>
                <a:ea typeface="+mn-ea"/>
                <a:cs typeface="+mn-cs"/>
              </a:rPr>
              <a:t> є методом оптимізації, який використовує принципи еволюції, такі як мутації, схрещування та селекцію для підбору найкращих нейронних мереж.</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З</a:t>
            </a:r>
            <a:r>
              <a:rPr lang="uk-UA" sz="1200" kern="1200" baseline="0" dirty="0" smtClean="0">
                <a:solidFill>
                  <a:schemeClr val="tx1"/>
                </a:solidFill>
                <a:effectLst/>
                <a:latin typeface="+mn-lt"/>
                <a:ea typeface="+mn-ea"/>
                <a:cs typeface="+mn-cs"/>
              </a:rPr>
              <a:t> огляду на</a:t>
            </a:r>
            <a:r>
              <a:rPr lang="uk-UA" sz="1200" kern="1200" dirty="0" smtClean="0">
                <a:solidFill>
                  <a:schemeClr val="tx1"/>
                </a:solidFill>
                <a:effectLst/>
                <a:latin typeface="+mn-lt"/>
                <a:ea typeface="+mn-ea"/>
                <a:cs typeface="+mn-cs"/>
              </a:rPr>
              <a:t> графік, можна помітити великі коливання, що може бути ознакою високої ступені </a:t>
            </a:r>
            <a:r>
              <a:rPr lang="uk-UA" sz="1200" kern="1200" dirty="0" err="1" smtClean="0">
                <a:solidFill>
                  <a:schemeClr val="tx1"/>
                </a:solidFill>
                <a:effectLst/>
                <a:latin typeface="+mn-lt"/>
                <a:ea typeface="+mn-ea"/>
                <a:cs typeface="+mn-cs"/>
              </a:rPr>
              <a:t>експлорації</a:t>
            </a:r>
            <a:r>
              <a:rPr lang="uk-UA" sz="1200" kern="1200" dirty="0" smtClean="0">
                <a:solidFill>
                  <a:schemeClr val="tx1"/>
                </a:solidFill>
                <a:effectLst/>
                <a:latin typeface="+mn-lt"/>
                <a:ea typeface="+mn-ea"/>
                <a:cs typeface="+mn-cs"/>
              </a:rPr>
              <a:t>. Глибокий спад, який ми бачимо близько сотого дня, може вказувати на те, що було знайдено значно більш ефективну конфігурацію нейронної мережі, яка знизила кількість помилок.</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Однак, після цього спаду спостерігається період стагнації з незначним зростанням. Це може вказувати на насичення: алгоритм досягнув певного рівня оптимізації, і додаткові ітерації не приносять значного поліпшення. Можливо, нейронна мережа досягла локального мінімуму.</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Еволюційні алгоритми можуть легко застрягти в локальних мінімумах або на плато, де дрібні зміни в архітектурі чи вагах мережі не призводять до значного покращення продуктивності.</a:t>
            </a:r>
            <a:r>
              <a:rPr lang="uk-UA" sz="1200" kern="1200" baseline="0" dirty="0" smtClean="0">
                <a:solidFill>
                  <a:schemeClr val="tx1"/>
                </a:solidFill>
                <a:effectLst/>
                <a:latin typeface="+mn-lt"/>
                <a:ea typeface="+mn-ea"/>
                <a:cs typeface="+mn-cs"/>
              </a:rPr>
              <a:t> Т</a:t>
            </a:r>
            <a:r>
              <a:rPr lang="uk-UA" sz="1200" kern="1200" dirty="0" smtClean="0">
                <a:solidFill>
                  <a:schemeClr val="tx1"/>
                </a:solidFill>
                <a:effectLst/>
                <a:latin typeface="+mn-lt"/>
                <a:ea typeface="+mn-ea"/>
                <a:cs typeface="+mn-cs"/>
              </a:rPr>
              <a:t>акож в багатьох випадках використання градієнтної інформації може бути набагато ефективнішим для навчання нейронних мереж. </a:t>
            </a:r>
            <a:r>
              <a:rPr lang="uk-UA" sz="1200" kern="1200" dirty="0" err="1" smtClean="0">
                <a:solidFill>
                  <a:schemeClr val="tx1"/>
                </a:solidFill>
                <a:effectLst/>
                <a:latin typeface="+mn-lt"/>
                <a:ea typeface="+mn-ea"/>
                <a:cs typeface="+mn-cs"/>
              </a:rPr>
              <a:t>Нейроеволюційні</a:t>
            </a:r>
            <a:r>
              <a:rPr lang="uk-UA" sz="1200" kern="1200" dirty="0" smtClean="0">
                <a:solidFill>
                  <a:schemeClr val="tx1"/>
                </a:solidFill>
                <a:effectLst/>
                <a:latin typeface="+mn-lt"/>
                <a:ea typeface="+mn-ea"/>
                <a:cs typeface="+mn-cs"/>
              </a:rPr>
              <a:t> методи не використовують градієнтну інформацію, що може робити їх менш потужними для певних типів задач.</a:t>
            </a:r>
          </a:p>
          <a:p>
            <a:endParaRPr lang="uk-U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Приклад </a:t>
            </a:r>
            <a:r>
              <a:rPr lang="ru-RU" b="1" dirty="0" err="1" smtClean="0"/>
              <a:t>навчання</a:t>
            </a:r>
            <a:r>
              <a:rPr lang="ru-RU" b="1" dirty="0" smtClean="0"/>
              <a:t> з </a:t>
            </a:r>
            <a:r>
              <a:rPr lang="ru-RU" b="1" dirty="0" err="1" smtClean="0"/>
              <a:t>використанням</a:t>
            </a:r>
            <a:r>
              <a:rPr lang="ru-RU" b="1" dirty="0" smtClean="0"/>
              <a:t> </a:t>
            </a:r>
            <a:r>
              <a:rPr lang="ru-RU" b="1" dirty="0" err="1" smtClean="0"/>
              <a:t>нейронної</a:t>
            </a:r>
            <a:r>
              <a:rPr lang="ru-RU" b="1" dirty="0" smtClean="0"/>
              <a:t> </a:t>
            </a:r>
            <a:r>
              <a:rPr lang="ru-RU" b="1" dirty="0" err="1" smtClean="0"/>
              <a:t>мережі</a:t>
            </a:r>
            <a:r>
              <a:rPr lang="ru-RU" b="1" dirty="0" smtClean="0"/>
              <a:t> з </a:t>
            </a:r>
            <a:r>
              <a:rPr lang="ru-RU" b="1" dirty="0" err="1" smtClean="0"/>
              <a:t>підкріпленням</a:t>
            </a:r>
            <a:r>
              <a:rPr lang="ru-RU" b="1" dirty="0" smtClean="0"/>
              <a:t>:</a:t>
            </a:r>
          </a:p>
          <a:p>
            <a:r>
              <a:rPr lang="uk-UA" sz="1200" kern="1200" dirty="0" smtClean="0">
                <a:solidFill>
                  <a:schemeClr val="tx1"/>
                </a:solidFill>
                <a:effectLst/>
                <a:latin typeface="+mn-lt"/>
                <a:ea typeface="+mn-ea"/>
                <a:cs typeface="+mn-cs"/>
              </a:rPr>
              <a:t>З третього графіка</a:t>
            </a:r>
            <a:r>
              <a:rPr lang="ru-RU" sz="1200" kern="1200" baseline="0" dirty="0" smtClean="0">
                <a:solidFill>
                  <a:schemeClr val="tx1"/>
                </a:solidFill>
                <a:effectLst/>
                <a:latin typeface="+mn-lt"/>
                <a:ea typeface="+mn-ea"/>
                <a:cs typeface="+mn-cs"/>
              </a:rPr>
              <a:t>, де </a:t>
            </a:r>
            <a:r>
              <a:rPr lang="ru-RU" sz="1200" kern="1200" baseline="0" dirty="0" err="1" smtClean="0">
                <a:solidFill>
                  <a:schemeClr val="tx1"/>
                </a:solidFill>
                <a:effectLst/>
                <a:latin typeface="+mn-lt"/>
                <a:ea typeface="+mn-ea"/>
                <a:cs typeface="+mn-cs"/>
              </a:rPr>
              <a:t>використовується</a:t>
            </a:r>
            <a:r>
              <a:rPr lang="ru-RU" sz="1200" kern="1200" baseline="0" dirty="0" smtClean="0">
                <a:solidFill>
                  <a:schemeClr val="tx1"/>
                </a:solidFill>
                <a:effectLst/>
                <a:latin typeface="+mn-lt"/>
                <a:ea typeface="+mn-ea"/>
                <a:cs typeface="+mn-cs"/>
              </a:rPr>
              <a:t> </a:t>
            </a:r>
            <a:r>
              <a:rPr lang="ru-RU" sz="1200" kern="1200" baseline="0" dirty="0" err="1" smtClean="0">
                <a:solidFill>
                  <a:schemeClr val="tx1"/>
                </a:solidFill>
                <a:effectLst/>
                <a:latin typeface="+mn-lt"/>
                <a:ea typeface="+mn-ea"/>
                <a:cs typeface="+mn-cs"/>
              </a:rPr>
              <a:t>звичайна</a:t>
            </a:r>
            <a:r>
              <a:rPr lang="ru-RU" sz="1200" kern="1200" baseline="0" dirty="0" smtClean="0">
                <a:solidFill>
                  <a:schemeClr val="tx1"/>
                </a:solidFill>
                <a:effectLst/>
                <a:latin typeface="+mn-lt"/>
                <a:ea typeface="+mn-ea"/>
                <a:cs typeface="+mn-cs"/>
              </a:rPr>
              <a:t> </a:t>
            </a:r>
            <a:r>
              <a:rPr lang="pl-PL" sz="1200" kern="1200" baseline="0" dirty="0" smtClean="0">
                <a:solidFill>
                  <a:schemeClr val="tx1"/>
                </a:solidFill>
                <a:effectLst/>
                <a:latin typeface="+mn-lt"/>
                <a:ea typeface="+mn-ea"/>
                <a:cs typeface="+mn-cs"/>
              </a:rPr>
              <a:t>DDQN</a:t>
            </a:r>
            <a:r>
              <a:rPr lang="uk-UA" sz="1200" kern="1200" baseline="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модель</a:t>
            </a:r>
            <a:r>
              <a:rPr lang="uk-UA" sz="1200" kern="1200" dirty="0" smtClean="0">
                <a:solidFill>
                  <a:schemeClr val="tx1"/>
                </a:solidFill>
                <a:effectLst/>
                <a:latin typeface="+mn-lt"/>
                <a:ea typeface="+mn-ea"/>
                <a:cs typeface="+mn-cs"/>
              </a:rPr>
              <a:t> видно, що є великі коливання в кількості помилок на ранніх етапах навчання.</a:t>
            </a:r>
            <a:r>
              <a:rPr lang="uk-UA" sz="1200" kern="1200" baseline="0" dirty="0" smtClean="0">
                <a:solidFill>
                  <a:schemeClr val="tx1"/>
                </a:solidFill>
                <a:effectLst/>
                <a:latin typeface="+mn-lt"/>
                <a:ea typeface="+mn-ea"/>
                <a:cs typeface="+mn-cs"/>
              </a:rPr>
              <a:t> Це </a:t>
            </a:r>
            <a:r>
              <a:rPr lang="uk-UA" sz="1200" kern="1200" dirty="0" smtClean="0">
                <a:solidFill>
                  <a:schemeClr val="tx1"/>
                </a:solidFill>
                <a:effectLst/>
                <a:latin typeface="+mn-lt"/>
                <a:ea typeface="+mn-ea"/>
                <a:cs typeface="+mn-cs"/>
              </a:rPr>
              <a:t>вказує на значну </a:t>
            </a:r>
            <a:r>
              <a:rPr lang="uk-UA" sz="1200" kern="1200" dirty="0" err="1" smtClean="0">
                <a:solidFill>
                  <a:schemeClr val="tx1"/>
                </a:solidFill>
                <a:effectLst/>
                <a:latin typeface="+mn-lt"/>
                <a:ea typeface="+mn-ea"/>
                <a:cs typeface="+mn-cs"/>
              </a:rPr>
              <a:t>експлорацію</a:t>
            </a:r>
            <a:r>
              <a:rPr lang="uk-UA" sz="1200" kern="1200" dirty="0" smtClean="0">
                <a:solidFill>
                  <a:schemeClr val="tx1"/>
                </a:solidFill>
                <a:effectLst/>
                <a:latin typeface="+mn-lt"/>
                <a:ea typeface="+mn-ea"/>
                <a:cs typeface="+mn-cs"/>
              </a:rPr>
              <a:t> стратегій або дій в алгоритмі підкріплення. Такі коливання можуть виникати через спроби мережі адаптуватися до складного або динамічного середовища.</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Поступове зменшення коливань та зниження середнього рівня помилок свідчить про те, що нейронна мережа починає краще розуміти середовище й виявляти ефективніші стратегії виконання завдань. Проте, як видно на графіку, після приблизно ста днів, показник помилок не зменшується і навіть показує тенденцію до зростання.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Статичні </a:t>
            </a:r>
            <a:r>
              <a:rPr lang="uk-UA" sz="1200" kern="1200" dirty="0" err="1" smtClean="0">
                <a:solidFill>
                  <a:schemeClr val="tx1"/>
                </a:solidFill>
                <a:effectLst/>
                <a:latin typeface="+mn-lt"/>
                <a:ea typeface="+mn-ea"/>
                <a:cs typeface="+mn-cs"/>
              </a:rPr>
              <a:t>гіперпараметри</a:t>
            </a:r>
            <a:r>
              <a:rPr lang="uk-UA" sz="1200" kern="1200" dirty="0" smtClean="0">
                <a:solidFill>
                  <a:schemeClr val="tx1"/>
                </a:solidFill>
                <a:effectLst/>
                <a:latin typeface="+mn-lt"/>
                <a:ea typeface="+mn-ea"/>
                <a:cs typeface="+mn-cs"/>
              </a:rPr>
              <a:t> можуть не дозволяти адекватною мірою </a:t>
            </a:r>
            <a:r>
              <a:rPr lang="uk-UA" sz="1200" kern="1200" dirty="0" err="1" smtClean="0">
                <a:solidFill>
                  <a:schemeClr val="tx1"/>
                </a:solidFill>
                <a:effectLst/>
                <a:latin typeface="+mn-lt"/>
                <a:ea typeface="+mn-ea"/>
                <a:cs typeface="+mn-cs"/>
              </a:rPr>
              <a:t>експлорувати</a:t>
            </a:r>
            <a:r>
              <a:rPr lang="uk-UA" sz="1200" kern="1200" dirty="0" smtClean="0">
                <a:solidFill>
                  <a:schemeClr val="tx1"/>
                </a:solidFill>
                <a:effectLst/>
                <a:latin typeface="+mn-lt"/>
                <a:ea typeface="+mn-ea"/>
                <a:cs typeface="+mn-cs"/>
              </a:rPr>
              <a:t> середовище, особливо, якщо воно змінюється чи має велику кількість станів. Мережа може стати перенавченою на певних вибірках або сценаріях, втрачаючи свою здатність узагальнення на нових даних. Якщо </a:t>
            </a:r>
            <a:r>
              <a:rPr lang="uk-UA" sz="1200" kern="1200" dirty="0" err="1" smtClean="0">
                <a:solidFill>
                  <a:schemeClr val="tx1"/>
                </a:solidFill>
                <a:effectLst/>
                <a:latin typeface="+mn-lt"/>
                <a:ea typeface="+mn-ea"/>
                <a:cs typeface="+mn-cs"/>
              </a:rPr>
              <a:t>гіперпараметри</a:t>
            </a:r>
            <a:r>
              <a:rPr lang="uk-UA" sz="1200" kern="1200" dirty="0" smtClean="0">
                <a:solidFill>
                  <a:schemeClr val="tx1"/>
                </a:solidFill>
                <a:effectLst/>
                <a:latin typeface="+mn-lt"/>
                <a:ea typeface="+mn-ea"/>
                <a:cs typeface="+mn-cs"/>
              </a:rPr>
              <a:t> є статичними, вони не можуть адаптуватися до змін в середовищі або до вимог завдання, що може перешкоджати дальшому навчанню або покращенню стратегії.</a:t>
            </a:r>
            <a:endParaRPr lang="ru-RU"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b="1" dirty="0" smtClean="0"/>
              <a:t>Приклад </a:t>
            </a:r>
            <a:r>
              <a:rPr lang="uk-UA" b="1" dirty="0" err="1" smtClean="0"/>
              <a:t>DDQNwithGA</a:t>
            </a:r>
            <a:r>
              <a:rPr lang="uk-UA" b="1" dirty="0" smtClean="0"/>
              <a:t> моделі:</a:t>
            </a:r>
            <a:endParaRPr lang="ru-RU"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smtClean="0">
                <a:solidFill>
                  <a:schemeClr val="tx1"/>
                </a:solidFill>
                <a:effectLst/>
                <a:latin typeface="+mn-lt"/>
                <a:ea typeface="+mn-ea"/>
                <a:cs typeface="+mn-cs"/>
              </a:rPr>
              <a:t>На четвертому</a:t>
            </a:r>
            <a:r>
              <a:rPr lang="uk-UA" sz="1200" kern="1200" baseline="0" dirty="0" smtClean="0">
                <a:solidFill>
                  <a:schemeClr val="tx1"/>
                </a:solidFill>
                <a:effectLst/>
                <a:latin typeface="+mn-lt"/>
                <a:ea typeface="+mn-ea"/>
                <a:cs typeface="+mn-cs"/>
              </a:rPr>
              <a:t> графіку, де використовується </a:t>
            </a:r>
            <a:r>
              <a:rPr lang="pl-PL" sz="1200" kern="1200" baseline="0" dirty="0" smtClean="0">
                <a:solidFill>
                  <a:schemeClr val="tx1"/>
                </a:solidFill>
                <a:effectLst/>
                <a:latin typeface="+mn-lt"/>
                <a:ea typeface="+mn-ea"/>
                <a:cs typeface="+mn-cs"/>
              </a:rPr>
              <a:t>DDQNwithGA</a:t>
            </a:r>
            <a:r>
              <a:rPr lang="uk-UA" sz="1200" kern="1200" baseline="0" dirty="0" smtClean="0">
                <a:solidFill>
                  <a:schemeClr val="tx1"/>
                </a:solidFill>
                <a:effectLst/>
                <a:latin typeface="+mn-lt"/>
                <a:ea typeface="+mn-ea"/>
                <a:cs typeface="+mn-cs"/>
              </a:rPr>
              <a:t>-</a:t>
            </a:r>
            <a:r>
              <a:rPr lang="ru-RU" sz="1200" kern="1200" baseline="0" dirty="0" smtClean="0">
                <a:solidFill>
                  <a:schemeClr val="tx1"/>
                </a:solidFill>
                <a:effectLst/>
                <a:latin typeface="+mn-lt"/>
                <a:ea typeface="+mn-ea"/>
                <a:cs typeface="+mn-cs"/>
              </a:rPr>
              <a:t>модель с</a:t>
            </a:r>
            <a:r>
              <a:rPr lang="uk-UA" sz="1200" kern="1200" dirty="0" smtClean="0">
                <a:solidFill>
                  <a:schemeClr val="tx1"/>
                </a:solidFill>
                <a:effectLst/>
                <a:latin typeface="+mn-lt"/>
                <a:ea typeface="+mn-ea"/>
                <a:cs typeface="+mn-cs"/>
              </a:rPr>
              <a:t>постерігається значне коливання на ранніх стадіях навчання, яке згодом стабілізується. Це може означати, що </a:t>
            </a:r>
            <a:r>
              <a:rPr lang="uk-UA" sz="1200" kern="1200" dirty="0" err="1" smtClean="0">
                <a:solidFill>
                  <a:schemeClr val="tx1"/>
                </a:solidFill>
                <a:effectLst/>
                <a:latin typeface="+mn-lt"/>
                <a:ea typeface="+mn-ea"/>
                <a:cs typeface="+mn-cs"/>
              </a:rPr>
              <a:t>DDQNwithGA</a:t>
            </a:r>
            <a:r>
              <a:rPr lang="uk-UA" sz="1200" kern="1200" dirty="0" smtClean="0">
                <a:solidFill>
                  <a:schemeClr val="tx1"/>
                </a:solidFill>
                <a:effectLst/>
                <a:latin typeface="+mn-lt"/>
                <a:ea typeface="+mn-ea"/>
                <a:cs typeface="+mn-cs"/>
              </a:rPr>
              <a:t> ефективно </a:t>
            </a:r>
            <a:r>
              <a:rPr lang="uk-UA" sz="1200" kern="1200" dirty="0" err="1" smtClean="0">
                <a:solidFill>
                  <a:schemeClr val="tx1"/>
                </a:solidFill>
                <a:effectLst/>
                <a:latin typeface="+mn-lt"/>
                <a:ea typeface="+mn-ea"/>
                <a:cs typeface="+mn-cs"/>
              </a:rPr>
              <a:t>застосвується</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для пошуку оптимальної стратегії, де генетичний алгоритм допомагає оптимізувати вибір дій у середовищі з навчанням з підкріпленням. Генетичний алгоритм допомагає виявити найбільш ефективні </a:t>
            </a:r>
            <a:r>
              <a:rPr lang="uk-UA" sz="1200" kern="1200" dirty="0" err="1" smtClean="0">
                <a:solidFill>
                  <a:schemeClr val="tx1"/>
                </a:solidFill>
                <a:effectLst/>
                <a:latin typeface="+mn-lt"/>
                <a:ea typeface="+mn-ea"/>
                <a:cs typeface="+mn-cs"/>
              </a:rPr>
              <a:t>гіперпараметри</a:t>
            </a:r>
            <a:r>
              <a:rPr lang="uk-UA" sz="1200" kern="1200" dirty="0" smtClean="0">
                <a:solidFill>
                  <a:schemeClr val="tx1"/>
                </a:solidFill>
                <a:effectLst/>
                <a:latin typeface="+mn-lt"/>
                <a:ea typeface="+mn-ea"/>
                <a:cs typeface="+mn-cs"/>
              </a:rPr>
              <a:t> для DDQN, сприяючи швидшій та стабільнішій конвергенції.</a:t>
            </a:r>
            <a:endParaRPr lang="ru-RU"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14</a:t>
            </a:fld>
            <a:endParaRPr lang="ru-RU"/>
          </a:p>
        </p:txBody>
      </p:sp>
    </p:spTree>
    <p:extLst>
      <p:ext uri="{BB962C8B-B14F-4D97-AF65-F5344CB8AC3E}">
        <p14:creationId xmlns:p14="http://schemas.microsoft.com/office/powerpoint/2010/main" val="2053669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kern="1200" dirty="0" smtClean="0">
                <a:solidFill>
                  <a:schemeClr val="tx1"/>
                </a:solidFill>
                <a:effectLst/>
                <a:latin typeface="+mn-lt"/>
                <a:ea typeface="+mn-ea"/>
                <a:cs typeface="+mn-cs"/>
              </a:rPr>
              <a:t>На наступному</a:t>
            </a:r>
            <a:r>
              <a:rPr lang="uk-UA" sz="1200" kern="1200" baseline="0" dirty="0" smtClean="0">
                <a:solidFill>
                  <a:schemeClr val="tx1"/>
                </a:solidFill>
                <a:effectLst/>
                <a:latin typeface="+mn-lt"/>
                <a:ea typeface="+mn-ea"/>
                <a:cs typeface="+mn-cs"/>
              </a:rPr>
              <a:t> графіку</a:t>
            </a:r>
            <a:r>
              <a:rPr lang="uk-UA" sz="1200" kern="1200" dirty="0" smtClean="0">
                <a:solidFill>
                  <a:schemeClr val="tx1"/>
                </a:solidFill>
                <a:effectLst/>
                <a:latin typeface="+mn-lt"/>
                <a:ea typeface="+mn-ea"/>
                <a:cs typeface="+mn-cs"/>
              </a:rPr>
              <a:t>, який відображає триваліший часовий період, ми бачимо зниження помилок з часом, але з меншою </a:t>
            </a:r>
            <a:r>
              <a:rPr lang="uk-UA" sz="1200" kern="1200" dirty="0" err="1" smtClean="0">
                <a:solidFill>
                  <a:schemeClr val="tx1"/>
                </a:solidFill>
                <a:effectLst/>
                <a:latin typeface="+mn-lt"/>
                <a:ea typeface="+mn-ea"/>
                <a:cs typeface="+mn-cs"/>
              </a:rPr>
              <a:t>волатильністю</a:t>
            </a:r>
            <a:r>
              <a:rPr lang="uk-UA" sz="1200" kern="1200" dirty="0" smtClean="0">
                <a:solidFill>
                  <a:schemeClr val="tx1"/>
                </a:solidFill>
                <a:effectLst/>
                <a:latin typeface="+mn-lt"/>
                <a:ea typeface="+mn-ea"/>
                <a:cs typeface="+mn-cs"/>
              </a:rPr>
              <a:t>,</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порівняно з коротшим часовим відрізком. Це вказує на те, що модель може бути більш стабільною та ефективною на довгій дистанції, хоча певні періоди коливань все ще присутні, що може свідчити про постійну </a:t>
            </a:r>
            <a:r>
              <a:rPr lang="uk-UA" sz="1200" kern="1200" dirty="0" err="1" smtClean="0">
                <a:solidFill>
                  <a:schemeClr val="tx1"/>
                </a:solidFill>
                <a:effectLst/>
                <a:latin typeface="+mn-lt"/>
                <a:ea typeface="+mn-ea"/>
                <a:cs typeface="+mn-cs"/>
              </a:rPr>
              <a:t>експлорацію</a:t>
            </a:r>
            <a:r>
              <a:rPr lang="uk-UA" sz="1200" kern="1200" dirty="0" smtClean="0">
                <a:solidFill>
                  <a:schemeClr val="tx1"/>
                </a:solidFill>
                <a:effectLst/>
                <a:latin typeface="+mn-lt"/>
                <a:ea typeface="+mn-ea"/>
                <a:cs typeface="+mn-cs"/>
              </a:rPr>
              <a:t> та адаптацію до можливих змін у середовищі.</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Зменшення </a:t>
            </a:r>
            <a:r>
              <a:rPr lang="uk-UA" sz="1200" kern="1200" dirty="0" err="1" smtClean="0">
                <a:solidFill>
                  <a:schemeClr val="tx1"/>
                </a:solidFill>
                <a:effectLst/>
                <a:latin typeface="+mn-lt"/>
                <a:ea typeface="+mn-ea"/>
                <a:cs typeface="+mn-cs"/>
              </a:rPr>
              <a:t>волатильності</a:t>
            </a:r>
            <a:r>
              <a:rPr lang="uk-UA" sz="1200" kern="1200" dirty="0" smtClean="0">
                <a:solidFill>
                  <a:schemeClr val="tx1"/>
                </a:solidFill>
                <a:effectLst/>
                <a:latin typeface="+mn-lt"/>
                <a:ea typeface="+mn-ea"/>
                <a:cs typeface="+mn-cs"/>
              </a:rPr>
              <a:t> помилок у довгостроковій перспективі може також вказувати на те, що </a:t>
            </a:r>
            <a:r>
              <a:rPr lang="uk-UA" sz="1200" kern="1200" dirty="0" err="1" smtClean="0">
                <a:solidFill>
                  <a:schemeClr val="tx1"/>
                </a:solidFill>
                <a:effectLst/>
                <a:latin typeface="+mn-lt"/>
                <a:ea typeface="+mn-ea"/>
                <a:cs typeface="+mn-cs"/>
              </a:rPr>
              <a:t>DDQNwithGA</a:t>
            </a:r>
            <a:r>
              <a:rPr lang="uk-UA" sz="1200" kern="1200" dirty="0" smtClean="0">
                <a:solidFill>
                  <a:schemeClr val="tx1"/>
                </a:solidFill>
                <a:effectLst/>
                <a:latin typeface="+mn-lt"/>
                <a:ea typeface="+mn-ea"/>
                <a:cs typeface="+mn-cs"/>
              </a:rPr>
              <a:t> досягла більш оптимальної політики, але досі продовжує адаптуватися та оптимізувати свої параметри для досягнення ще кращих результатів. Наявність генетичного алгоритму дозволяє зберігати рівень </a:t>
            </a:r>
            <a:r>
              <a:rPr lang="uk-UA" sz="1200" kern="1200" dirty="0" err="1" smtClean="0">
                <a:solidFill>
                  <a:schemeClr val="tx1"/>
                </a:solidFill>
                <a:effectLst/>
                <a:latin typeface="+mn-lt"/>
                <a:ea typeface="+mn-ea"/>
                <a:cs typeface="+mn-cs"/>
              </a:rPr>
              <a:t>експлорації</a:t>
            </a:r>
            <a:r>
              <a:rPr lang="uk-UA" sz="1200" kern="1200" dirty="0" smtClean="0">
                <a:solidFill>
                  <a:schemeClr val="tx1"/>
                </a:solidFill>
                <a:effectLst/>
                <a:latin typeface="+mn-lt"/>
                <a:ea typeface="+mn-ea"/>
                <a:cs typeface="+mn-cs"/>
              </a:rPr>
              <a:t> в процесі навчання, що є важливим для запобігання </a:t>
            </a:r>
            <a:r>
              <a:rPr lang="uk-UA" sz="1200" kern="1200" dirty="0" err="1" smtClean="0">
                <a:solidFill>
                  <a:schemeClr val="tx1"/>
                </a:solidFill>
                <a:effectLst/>
                <a:latin typeface="+mn-lt"/>
                <a:ea typeface="+mn-ea"/>
                <a:cs typeface="+mn-cs"/>
              </a:rPr>
              <a:t>застрягання</a:t>
            </a:r>
            <a:r>
              <a:rPr lang="uk-UA" sz="1200" kern="1200" dirty="0" smtClean="0">
                <a:solidFill>
                  <a:schemeClr val="tx1"/>
                </a:solidFill>
                <a:effectLst/>
                <a:latin typeface="+mn-lt"/>
                <a:ea typeface="+mn-ea"/>
                <a:cs typeface="+mn-cs"/>
              </a:rPr>
              <a:t> в локальних оптимумах та для підтримки здатності до узагальнення при змінних умовах середовища.</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15</a:t>
            </a:fld>
            <a:endParaRPr lang="ru-RU"/>
          </a:p>
        </p:txBody>
      </p:sp>
    </p:spTree>
    <p:extLst>
      <p:ext uri="{BB962C8B-B14F-4D97-AF65-F5344CB8AC3E}">
        <p14:creationId xmlns:p14="http://schemas.microsoft.com/office/powerpoint/2010/main" val="39875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err="1" smtClean="0"/>
              <a:t>Інтеграція</a:t>
            </a:r>
            <a:r>
              <a:rPr lang="ru-RU" sz="1200" dirty="0" smtClean="0"/>
              <a:t> </a:t>
            </a:r>
            <a:r>
              <a:rPr lang="ru-RU" sz="1200" dirty="0" err="1" smtClean="0"/>
              <a:t>нейронних</a:t>
            </a:r>
            <a:r>
              <a:rPr lang="ru-RU" sz="1200" dirty="0" smtClean="0"/>
              <a:t> мереж з </a:t>
            </a:r>
            <a:r>
              <a:rPr lang="ru-RU" sz="1200" dirty="0" err="1" smtClean="0"/>
              <a:t>підкріпленням</a:t>
            </a:r>
            <a:r>
              <a:rPr lang="ru-RU" sz="1200" dirty="0" smtClean="0"/>
              <a:t> </a:t>
            </a:r>
            <a:r>
              <a:rPr lang="ru-RU" sz="1200" dirty="0" err="1" smtClean="0"/>
              <a:t>із</a:t>
            </a:r>
            <a:r>
              <a:rPr lang="ru-RU" sz="1200" dirty="0" smtClean="0"/>
              <a:t> </a:t>
            </a:r>
            <a:r>
              <a:rPr lang="ru-RU" sz="1200" dirty="0" err="1" smtClean="0"/>
              <a:t>генетичними</a:t>
            </a:r>
            <a:r>
              <a:rPr lang="ru-RU" sz="1200" dirty="0" smtClean="0"/>
              <a:t> алгоритмами </a:t>
            </a:r>
            <a:r>
              <a:rPr lang="ru-RU" sz="1200" b="1" dirty="0" err="1" smtClean="0"/>
              <a:t>показує</a:t>
            </a:r>
            <a:r>
              <a:rPr lang="ru-RU" sz="1200" b="1" dirty="0" smtClean="0"/>
              <a:t> </a:t>
            </a:r>
            <a:r>
              <a:rPr lang="ru-RU" sz="1200" b="1" dirty="0" err="1" smtClean="0"/>
              <a:t>здатність</a:t>
            </a:r>
            <a:r>
              <a:rPr lang="ru-RU" sz="1200" b="1" dirty="0" smtClean="0"/>
              <a:t> до </a:t>
            </a:r>
            <a:r>
              <a:rPr lang="ru-RU" sz="1200" b="1" dirty="0" err="1" smtClean="0"/>
              <a:t>ефективного</a:t>
            </a:r>
            <a:r>
              <a:rPr lang="ru-RU" sz="1200" b="1" dirty="0" smtClean="0"/>
              <a:t> </a:t>
            </a:r>
            <a:r>
              <a:rPr lang="ru-RU" sz="1200" b="1" dirty="0" err="1" smtClean="0"/>
              <a:t>навчання</a:t>
            </a:r>
            <a:r>
              <a:rPr lang="ru-RU" sz="1200" b="1" dirty="0" smtClean="0"/>
              <a:t> та </a:t>
            </a:r>
            <a:r>
              <a:rPr lang="ru-RU" sz="1200" b="1" dirty="0" err="1" smtClean="0"/>
              <a:t>адаптації</a:t>
            </a:r>
            <a:r>
              <a:rPr lang="ru-RU" sz="1200" dirty="0" smtClean="0"/>
              <a:t>. </a:t>
            </a:r>
            <a:r>
              <a:rPr lang="en-US" sz="1200" dirty="0" err="1" smtClean="0">
                <a:latin typeface="Tw Cen MT" panose="020B0602020104020603" pitchFamily="34" charset="0"/>
              </a:rPr>
              <a:t>DDQNwithGA</a:t>
            </a:r>
            <a:r>
              <a:rPr lang="en-US" sz="1200" dirty="0" smtClean="0">
                <a:latin typeface="Tw Cen MT" panose="020B0602020104020603" pitchFamily="34" charset="0"/>
              </a:rPr>
              <a:t>, </a:t>
            </a:r>
            <a:r>
              <a:rPr lang="ru-RU" sz="1200" dirty="0" err="1" smtClean="0"/>
              <a:t>зокрема</a:t>
            </a:r>
            <a:r>
              <a:rPr lang="ru-RU" sz="1200" dirty="0" smtClean="0"/>
              <a:t>, </a:t>
            </a:r>
            <a:r>
              <a:rPr lang="ru-RU" sz="1200" b="1" dirty="0" err="1" smtClean="0"/>
              <a:t>демонструє</a:t>
            </a:r>
            <a:r>
              <a:rPr lang="ru-RU" sz="1200" b="1" dirty="0" smtClean="0"/>
              <a:t> </a:t>
            </a:r>
            <a:r>
              <a:rPr lang="ru-RU" sz="1200" b="1" dirty="0" err="1" smtClean="0"/>
              <a:t>здатність</a:t>
            </a:r>
            <a:r>
              <a:rPr lang="ru-RU" sz="1200" b="1" dirty="0" smtClean="0"/>
              <a:t> до </a:t>
            </a:r>
            <a:r>
              <a:rPr lang="ru-RU" sz="1200" b="1" dirty="0" err="1" smtClean="0"/>
              <a:t>підтримки</a:t>
            </a:r>
            <a:r>
              <a:rPr lang="ru-RU" sz="1200" b="1" dirty="0" smtClean="0"/>
              <a:t> </a:t>
            </a:r>
            <a:r>
              <a:rPr lang="ru-RU" sz="1200" b="1" dirty="0" err="1" smtClean="0"/>
              <a:t>стабільної</a:t>
            </a:r>
            <a:r>
              <a:rPr lang="ru-RU" sz="1200" b="1" dirty="0" smtClean="0"/>
              <a:t> </a:t>
            </a:r>
            <a:r>
              <a:rPr lang="ru-RU" sz="1200" b="1" dirty="0" err="1" smtClean="0"/>
              <a:t>продуктивності</a:t>
            </a:r>
            <a:r>
              <a:rPr lang="ru-RU" sz="1200" b="1" dirty="0" smtClean="0"/>
              <a:t> на </a:t>
            </a:r>
            <a:r>
              <a:rPr lang="ru-RU" sz="1200" b="1" dirty="0" err="1" smtClean="0"/>
              <a:t>довгій</a:t>
            </a:r>
            <a:r>
              <a:rPr lang="ru-RU" sz="1200" b="1" dirty="0" smtClean="0"/>
              <a:t> </a:t>
            </a:r>
            <a:r>
              <a:rPr lang="ru-RU" sz="1200" b="1" dirty="0" err="1" smtClean="0"/>
              <a:t>дистанції</a:t>
            </a:r>
            <a:r>
              <a:rPr lang="ru-RU" sz="1200" dirty="0" smtClean="0"/>
              <a:t>, </a:t>
            </a:r>
            <a:r>
              <a:rPr lang="ru-RU" sz="1200" dirty="0" err="1" smtClean="0"/>
              <a:t>зменшуючи</a:t>
            </a:r>
            <a:r>
              <a:rPr lang="ru-RU" sz="1200" dirty="0" smtClean="0"/>
              <a:t> </a:t>
            </a:r>
            <a:r>
              <a:rPr lang="ru-RU" sz="1200" dirty="0" err="1" smtClean="0"/>
              <a:t>волатильність</a:t>
            </a:r>
            <a:r>
              <a:rPr lang="ru-RU" sz="1200" dirty="0" smtClean="0"/>
              <a:t> </a:t>
            </a:r>
            <a:r>
              <a:rPr lang="ru-RU" sz="1200" dirty="0" err="1" smtClean="0"/>
              <a:t>помилок</a:t>
            </a:r>
            <a:r>
              <a:rPr lang="ru-RU" sz="1200" dirty="0" smtClean="0"/>
              <a:t> та </a:t>
            </a:r>
            <a:r>
              <a:rPr lang="ru-RU" sz="1200" dirty="0" err="1" smtClean="0"/>
              <a:t>продовжуючи</a:t>
            </a:r>
            <a:r>
              <a:rPr lang="ru-RU" sz="1200" dirty="0" smtClean="0"/>
              <a:t> </a:t>
            </a:r>
            <a:r>
              <a:rPr lang="ru-RU" sz="1200" dirty="0" err="1" smtClean="0"/>
              <a:t>пошук</a:t>
            </a:r>
            <a:r>
              <a:rPr lang="ru-RU" sz="1200" dirty="0" smtClean="0"/>
              <a:t> </a:t>
            </a:r>
            <a:r>
              <a:rPr lang="ru-RU" sz="1200" dirty="0" err="1" smtClean="0"/>
              <a:t>оптимальних</a:t>
            </a:r>
            <a:r>
              <a:rPr lang="ru-RU" sz="1200" dirty="0" smtClean="0"/>
              <a:t> </a:t>
            </a:r>
            <a:r>
              <a:rPr lang="ru-RU" sz="1200" dirty="0" err="1" smtClean="0"/>
              <a:t>рішень</a:t>
            </a:r>
            <a:r>
              <a:rPr lang="ru-RU" sz="1200" dirty="0" smtClean="0"/>
              <a:t>, </a:t>
            </a:r>
            <a:r>
              <a:rPr lang="ru-RU" sz="1200" dirty="0" err="1" smtClean="0"/>
              <a:t>що</a:t>
            </a:r>
            <a:r>
              <a:rPr lang="ru-RU" sz="1200" dirty="0" smtClean="0"/>
              <a:t> </a:t>
            </a:r>
            <a:r>
              <a:rPr lang="ru-RU" sz="1200" dirty="0" err="1" smtClean="0"/>
              <a:t>може</a:t>
            </a:r>
            <a:r>
              <a:rPr lang="ru-RU" sz="1200" dirty="0" smtClean="0"/>
              <a:t> бути </a:t>
            </a:r>
            <a:r>
              <a:rPr lang="ru-RU" sz="1200" dirty="0" err="1" smtClean="0"/>
              <a:t>корисним</a:t>
            </a:r>
            <a:r>
              <a:rPr lang="ru-RU" sz="1200" dirty="0" smtClean="0"/>
              <a:t> для </a:t>
            </a:r>
            <a:r>
              <a:rPr lang="ru-RU" sz="1200" dirty="0" err="1" smtClean="0"/>
              <a:t>складних</a:t>
            </a:r>
            <a:r>
              <a:rPr lang="ru-RU" sz="1200" dirty="0" smtClean="0"/>
              <a:t> задач, де </a:t>
            </a:r>
            <a:r>
              <a:rPr lang="ru-RU" sz="1200" dirty="0" err="1" smtClean="0"/>
              <a:t>середовище</a:t>
            </a:r>
            <a:r>
              <a:rPr lang="ru-RU" sz="1200" dirty="0" smtClean="0"/>
              <a:t> </a:t>
            </a:r>
            <a:r>
              <a:rPr lang="ru-RU" sz="1200" dirty="0" err="1" smtClean="0"/>
              <a:t>постійно</a:t>
            </a:r>
            <a:r>
              <a:rPr lang="ru-RU" sz="1200" dirty="0" smtClean="0"/>
              <a:t> </a:t>
            </a:r>
            <a:r>
              <a:rPr lang="ru-RU" sz="1200" dirty="0" err="1" smtClean="0"/>
              <a:t>змінюється</a:t>
            </a:r>
            <a:r>
              <a:rPr lang="ru-RU" sz="1200" dirty="0" smtClean="0"/>
              <a:t>.</a:t>
            </a:r>
          </a:p>
          <a:p>
            <a:r>
              <a:rPr lang="ru-RU" sz="1200" dirty="0" err="1" smtClean="0"/>
              <a:t>Загалом</a:t>
            </a:r>
            <a:r>
              <a:rPr lang="ru-RU" sz="1200" dirty="0" smtClean="0"/>
              <a:t>, </a:t>
            </a:r>
            <a:r>
              <a:rPr lang="ru-RU" sz="1200" dirty="0" err="1" smtClean="0"/>
              <a:t>результати</a:t>
            </a:r>
            <a:r>
              <a:rPr lang="ru-RU" sz="1200" dirty="0" smtClean="0"/>
              <a:t> </a:t>
            </a:r>
            <a:r>
              <a:rPr lang="ru-RU" sz="1200" dirty="0" err="1" smtClean="0"/>
              <a:t>вказують</a:t>
            </a:r>
            <a:r>
              <a:rPr lang="ru-RU" sz="1200" dirty="0" smtClean="0"/>
              <a:t> на те, </a:t>
            </a:r>
            <a:r>
              <a:rPr lang="ru-RU" sz="1200" dirty="0" err="1" smtClean="0"/>
              <a:t>що</a:t>
            </a:r>
            <a:r>
              <a:rPr lang="ru-RU" sz="1200" dirty="0" smtClean="0"/>
              <a:t> </a:t>
            </a:r>
            <a:r>
              <a:rPr lang="ru-RU" sz="1200" b="1" dirty="0" err="1" smtClean="0"/>
              <a:t>динамічна</a:t>
            </a:r>
            <a:r>
              <a:rPr lang="ru-RU" sz="1200" b="1" dirty="0" smtClean="0"/>
              <a:t> </a:t>
            </a:r>
            <a:r>
              <a:rPr lang="ru-RU" sz="1200" b="1" dirty="0" err="1" smtClean="0"/>
              <a:t>адаптація</a:t>
            </a:r>
            <a:r>
              <a:rPr lang="ru-RU" sz="1200" b="1" dirty="0" smtClean="0"/>
              <a:t> </a:t>
            </a:r>
            <a:r>
              <a:rPr lang="ru-RU" sz="1200" b="1" dirty="0" err="1" smtClean="0"/>
              <a:t>гіперпараметрів</a:t>
            </a:r>
            <a:r>
              <a:rPr lang="ru-RU" sz="1200" b="1" dirty="0" smtClean="0"/>
              <a:t> і </a:t>
            </a:r>
            <a:r>
              <a:rPr lang="ru-RU" sz="1200" b="1" dirty="0" err="1" smtClean="0"/>
              <a:t>продовження</a:t>
            </a:r>
            <a:r>
              <a:rPr lang="ru-RU" sz="1200" b="1" dirty="0" smtClean="0"/>
              <a:t> </a:t>
            </a:r>
            <a:r>
              <a:rPr lang="ru-RU" sz="1200" b="1" dirty="0" err="1" smtClean="0"/>
              <a:t>експлорації</a:t>
            </a:r>
            <a:r>
              <a:rPr lang="ru-RU" sz="1200" b="1" dirty="0" smtClean="0"/>
              <a:t>, </a:t>
            </a:r>
            <a:r>
              <a:rPr lang="ru-RU" sz="1200" b="1" dirty="0" err="1" smtClean="0"/>
              <a:t>навіть</a:t>
            </a:r>
            <a:r>
              <a:rPr lang="ru-RU" sz="1200" b="1" dirty="0" smtClean="0"/>
              <a:t> </a:t>
            </a:r>
            <a:r>
              <a:rPr lang="ru-RU" sz="1200" b="1" dirty="0" err="1" smtClean="0"/>
              <a:t>після</a:t>
            </a:r>
            <a:r>
              <a:rPr lang="ru-RU" sz="1200" b="1" dirty="0" smtClean="0"/>
              <a:t> </a:t>
            </a:r>
            <a:r>
              <a:rPr lang="ru-RU" sz="1200" b="1" dirty="0" err="1" smtClean="0"/>
              <a:t>досягнення</a:t>
            </a:r>
            <a:r>
              <a:rPr lang="ru-RU" sz="1200" b="1" dirty="0" smtClean="0"/>
              <a:t> </a:t>
            </a:r>
            <a:r>
              <a:rPr lang="ru-RU" sz="1200" b="1" dirty="0" err="1" smtClean="0"/>
              <a:t>стабілізації</a:t>
            </a:r>
            <a:r>
              <a:rPr lang="ru-RU" sz="1200" b="1" dirty="0" smtClean="0"/>
              <a:t>, є </a:t>
            </a:r>
            <a:r>
              <a:rPr lang="ru-RU" sz="1200" b="1" dirty="0" err="1" smtClean="0"/>
              <a:t>ключовими</a:t>
            </a:r>
            <a:r>
              <a:rPr lang="ru-RU" sz="1200" b="1" dirty="0" smtClean="0"/>
              <a:t> для </a:t>
            </a:r>
            <a:r>
              <a:rPr lang="ru-RU" sz="1200" b="1" dirty="0" err="1" smtClean="0"/>
              <a:t>покращення</a:t>
            </a:r>
            <a:r>
              <a:rPr lang="ru-RU" sz="1200" b="1" dirty="0" smtClean="0"/>
              <a:t> </a:t>
            </a:r>
            <a:r>
              <a:rPr lang="ru-RU" sz="1200" b="1" dirty="0" err="1" smtClean="0"/>
              <a:t>ефективності</a:t>
            </a:r>
            <a:r>
              <a:rPr lang="ru-RU" sz="1200" b="1" dirty="0" smtClean="0"/>
              <a:t> </a:t>
            </a:r>
            <a:r>
              <a:rPr lang="ru-RU" sz="1200" b="1" dirty="0" err="1" smtClean="0"/>
              <a:t>навчання</a:t>
            </a:r>
            <a:r>
              <a:rPr lang="ru-RU" sz="1200" b="1" dirty="0" smtClean="0"/>
              <a:t> </a:t>
            </a:r>
            <a:r>
              <a:rPr lang="ru-RU" sz="1200" b="1" dirty="0" err="1" smtClean="0"/>
              <a:t>алгоритмів</a:t>
            </a:r>
            <a:r>
              <a:rPr lang="ru-RU" sz="1200" b="1" dirty="0" smtClean="0"/>
              <a:t> машинного </a:t>
            </a:r>
            <a:r>
              <a:rPr lang="ru-RU" sz="1200" b="1" dirty="0" err="1" smtClean="0"/>
              <a:t>навчання</a:t>
            </a:r>
            <a:r>
              <a:rPr lang="ru-RU" sz="1200" dirty="0" smtClean="0"/>
              <a:t>, особливо в </a:t>
            </a:r>
            <a:r>
              <a:rPr lang="ru-RU" sz="1200" dirty="0" err="1" smtClean="0"/>
              <a:t>умовах</a:t>
            </a:r>
            <a:r>
              <a:rPr lang="ru-RU" sz="1200" dirty="0" smtClean="0"/>
              <a:t>, </a:t>
            </a:r>
            <a:r>
              <a:rPr lang="ru-RU" sz="1200" dirty="0" err="1" smtClean="0"/>
              <a:t>що</a:t>
            </a:r>
            <a:r>
              <a:rPr lang="ru-RU" sz="1200" dirty="0" smtClean="0"/>
              <a:t> </a:t>
            </a:r>
            <a:r>
              <a:rPr lang="ru-RU" sz="1200" dirty="0" err="1" smtClean="0"/>
              <a:t>постійно</a:t>
            </a:r>
            <a:r>
              <a:rPr lang="ru-RU" sz="1200" dirty="0" smtClean="0"/>
              <a:t> </a:t>
            </a:r>
            <a:r>
              <a:rPr lang="ru-RU" sz="1200" dirty="0" err="1" smtClean="0"/>
              <a:t>змінюються</a:t>
            </a:r>
            <a:r>
              <a:rPr lang="ru-RU" sz="1200" dirty="0" smtClean="0"/>
              <a:t>.</a:t>
            </a: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16</a:t>
            </a:fld>
            <a:endParaRPr lang="ru-RU"/>
          </a:p>
        </p:txBody>
      </p:sp>
    </p:spTree>
    <p:extLst>
      <p:ext uri="{BB962C8B-B14F-4D97-AF65-F5344CB8AC3E}">
        <p14:creationId xmlns:p14="http://schemas.microsoft.com/office/powerpoint/2010/main" val="380537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Модель, яка </a:t>
            </a:r>
            <a:r>
              <a:rPr lang="ru-RU" sz="1200" b="0" i="0" kern="1200" dirty="0" err="1" smtClean="0">
                <a:solidFill>
                  <a:schemeClr val="tx1"/>
                </a:solidFill>
                <a:effectLst/>
                <a:latin typeface="+mn-lt"/>
                <a:ea typeface="+mn-ea"/>
                <a:cs typeface="+mn-cs"/>
              </a:rPr>
              <a:t>поєднує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генетичні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алгоритми</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навчанням</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може</a:t>
            </a:r>
            <a:r>
              <a:rPr lang="ru-RU" sz="1200" b="0" i="0" kern="1200" dirty="0" smtClean="0">
                <a:solidFill>
                  <a:schemeClr val="tx1"/>
                </a:solidFill>
                <a:effectLst/>
                <a:latin typeface="+mn-lt"/>
                <a:ea typeface="+mn-ea"/>
                <a:cs typeface="+mn-cs"/>
              </a:rPr>
              <a:t> бути </a:t>
            </a:r>
            <a:r>
              <a:rPr lang="ru-RU" sz="1200" b="0" i="0" kern="1200" dirty="0" err="1" smtClean="0">
                <a:solidFill>
                  <a:schemeClr val="tx1"/>
                </a:solidFill>
                <a:effectLst/>
                <a:latin typeface="+mn-lt"/>
                <a:ea typeface="+mn-ea"/>
                <a:cs typeface="+mn-cs"/>
              </a:rPr>
              <a:t>застосована</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різних</a:t>
            </a:r>
            <a:r>
              <a:rPr lang="ru-RU" sz="1200" b="0" i="0" kern="1200" dirty="0" smtClean="0">
                <a:solidFill>
                  <a:schemeClr val="tx1"/>
                </a:solidFill>
                <a:effectLst/>
                <a:latin typeface="+mn-lt"/>
                <a:ea typeface="+mn-ea"/>
                <a:cs typeface="+mn-cs"/>
              </a:rPr>
              <a:t> областях, де </a:t>
            </a:r>
            <a:r>
              <a:rPr lang="ru-RU" sz="1200" b="0" i="0" kern="1200" dirty="0" err="1" smtClean="0">
                <a:solidFill>
                  <a:schemeClr val="tx1"/>
                </a:solidFill>
                <a:effectLst/>
                <a:latin typeface="+mn-lt"/>
                <a:ea typeface="+mn-ea"/>
                <a:cs typeface="+mn-cs"/>
              </a:rPr>
              <a:t>потрібно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знайти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оптимальні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стратегії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дій</a:t>
            </a:r>
            <a:r>
              <a:rPr lang="ru-RU" sz="1200" b="0" i="0" kern="1200" dirty="0" smtClean="0">
                <a:solidFill>
                  <a:schemeClr val="tx1"/>
                </a:solidFill>
                <a:effectLst/>
                <a:latin typeface="+mn-lt"/>
                <a:ea typeface="+mn-ea"/>
                <a:cs typeface="+mn-cs"/>
              </a:rPr>
              <a:t> агента </a:t>
            </a:r>
            <a:r>
              <a:rPr lang="ru-RU" sz="1200" b="0" i="0" kern="1200" dirty="0" err="1" smtClean="0">
                <a:solidFill>
                  <a:schemeClr val="tx1"/>
                </a:solidFill>
                <a:effectLst/>
                <a:latin typeface="+mn-lt"/>
                <a:ea typeface="+mn-ea"/>
                <a:cs typeface="+mn-cs"/>
              </a:rPr>
              <a:t>або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оптимальні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гіперпараметри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моделі</a:t>
            </a:r>
            <a:r>
              <a:rPr lang="ru-RU" sz="1200" b="0" i="0" kern="1200" dirty="0" smtClean="0">
                <a:solidFill>
                  <a:schemeClr val="tx1"/>
                </a:solidFill>
                <a:effectLst/>
                <a:latin typeface="+mn-lt"/>
                <a:ea typeface="+mn-ea"/>
                <a:cs typeface="+mn-cs"/>
              </a:rPr>
              <a:t>. Ось </a:t>
            </a:r>
            <a:r>
              <a:rPr lang="ru-RU" sz="1200" b="0" i="0" kern="1200" dirty="0" err="1" smtClean="0">
                <a:solidFill>
                  <a:schemeClr val="tx1"/>
                </a:solidFill>
                <a:effectLst/>
                <a:latin typeface="+mn-lt"/>
                <a:ea typeface="+mn-ea"/>
                <a:cs typeface="+mn-cs"/>
              </a:rPr>
              <a:t>кілька</a:t>
            </a:r>
            <a:r>
              <a:rPr lang="ru-RU" sz="1200" b="0" i="0" kern="1200" dirty="0" smtClean="0">
                <a:solidFill>
                  <a:schemeClr val="tx1"/>
                </a:solidFill>
                <a:effectLst/>
                <a:latin typeface="+mn-lt"/>
                <a:ea typeface="+mn-ea"/>
                <a:cs typeface="+mn-cs"/>
              </a:rPr>
              <a:t> областей, де </a:t>
            </a:r>
            <a:r>
              <a:rPr lang="ru-RU" sz="1200" b="0" i="0" kern="1200" dirty="0" err="1" smtClean="0">
                <a:solidFill>
                  <a:schemeClr val="tx1"/>
                </a:solidFill>
                <a:effectLst/>
                <a:latin typeface="+mn-lt"/>
                <a:ea typeface="+mn-ea"/>
                <a:cs typeface="+mn-cs"/>
              </a:rPr>
              <a:t>така</a:t>
            </a:r>
            <a:r>
              <a:rPr lang="ru-RU" sz="1200" b="0" i="0" kern="1200" dirty="0" smtClean="0">
                <a:solidFill>
                  <a:schemeClr val="tx1"/>
                </a:solidFill>
                <a:effectLst/>
                <a:latin typeface="+mn-lt"/>
                <a:ea typeface="+mn-ea"/>
                <a:cs typeface="+mn-cs"/>
              </a:rPr>
              <a:t> модель </a:t>
            </a:r>
            <a:r>
              <a:rPr lang="ru-RU" sz="1200" b="0" i="0" kern="1200" dirty="0" err="1" smtClean="0">
                <a:solidFill>
                  <a:schemeClr val="tx1"/>
                </a:solidFill>
                <a:effectLst/>
                <a:latin typeface="+mn-lt"/>
                <a:ea typeface="+mn-ea"/>
                <a:cs typeface="+mn-cs"/>
              </a:rPr>
              <a:t>може</a:t>
            </a:r>
            <a:r>
              <a:rPr lang="ru-RU" sz="1200" b="0" i="0" kern="1200" dirty="0" smtClean="0">
                <a:solidFill>
                  <a:schemeClr val="tx1"/>
                </a:solidFill>
                <a:effectLst/>
                <a:latin typeface="+mn-lt"/>
                <a:ea typeface="+mn-ea"/>
                <a:cs typeface="+mn-cs"/>
              </a:rPr>
              <a:t> бути </a:t>
            </a:r>
            <a:r>
              <a:rPr lang="ru-RU" sz="1200" b="0" i="0" kern="1200" dirty="0" err="1" smtClean="0">
                <a:solidFill>
                  <a:schemeClr val="tx1"/>
                </a:solidFill>
                <a:effectLst/>
                <a:latin typeface="+mn-lt"/>
                <a:ea typeface="+mn-ea"/>
                <a:cs typeface="+mn-cs"/>
              </a:rPr>
              <a:t>корисною</a:t>
            </a:r>
            <a:r>
              <a:rPr lang="ru-RU" sz="1200" b="0" i="0" kern="1200" dirty="0" smtClean="0">
                <a:solidFill>
                  <a:schemeClr val="tx1"/>
                </a:solidFill>
                <a:effectLst/>
                <a:latin typeface="+mn-lt"/>
                <a:ea typeface="+mn-ea"/>
                <a:cs typeface="+mn-cs"/>
              </a:rPr>
              <a:t>:</a:t>
            </a:r>
          </a:p>
          <a:p>
            <a:endParaRPr lang="uk-UA"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Робототехніка</a:t>
            </a:r>
            <a:endParaRPr lang="en-US" sz="1200" kern="1200" dirty="0" smtClean="0">
              <a:solidFill>
                <a:prstClr val="black"/>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Модель</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може</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бути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застосована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для</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навчання</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роботів</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ефективно</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взаємодіяти</a:t>
            </a:r>
            <a:r>
              <a:rPr lang="en-US" sz="1200" kern="1200" dirty="0" smtClean="0">
                <a:solidFill>
                  <a:srgbClr val="383838"/>
                </a:solidFill>
                <a:latin typeface="Patrick Hand" pitchFamily="34" charset="0"/>
                <a:ea typeface="Patrick Hand" pitchFamily="34" charset="-122"/>
                <a:cs typeface="Patrick Hand" pitchFamily="34" charset="-120"/>
              </a:rPr>
              <a:t> з </a:t>
            </a:r>
            <a:r>
              <a:rPr lang="en-US" sz="1200" kern="1200" dirty="0" err="1" smtClean="0">
                <a:solidFill>
                  <a:srgbClr val="383838"/>
                </a:solidFill>
                <a:latin typeface="Patrick Hand" pitchFamily="34" charset="0"/>
                <a:ea typeface="Patrick Hand" pitchFamily="34" charset="-122"/>
                <a:cs typeface="Patrick Hand" pitchFamily="34" charset="-120"/>
              </a:rPr>
              <a:t>динамічним</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середовищем</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та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адаптувати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свою</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поведінку</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до</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змінних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умов</a:t>
            </a:r>
            <a:r>
              <a:rPr lang="en-US" sz="1200" kern="1200" dirty="0" smtClean="0">
                <a:solidFill>
                  <a:srgbClr val="383838"/>
                </a:solidFill>
                <a:latin typeface="Patrick Hand" pitchFamily="34" charset="0"/>
                <a:ea typeface="Patrick Hand" pitchFamily="34" charset="-122"/>
                <a:cs typeface="Patrick Hand" pitchFamily="34" charset="-120"/>
              </a:rPr>
              <a:t>.</a:t>
            </a:r>
            <a:endParaRPr lang="en-US" sz="1200" kern="1200" dirty="0" smtClean="0">
              <a:solidFill>
                <a:prstClr val="black"/>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Фінансовий</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аналіз</a:t>
            </a:r>
            <a:endParaRPr lang="en-US" sz="1200" kern="1200" dirty="0" smtClean="0">
              <a:solidFill>
                <a:prstClr val="black"/>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Модель</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може</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бути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використана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для</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прогнозування</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фінансових</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ринків</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та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прийняття</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оптимальних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інвестиційних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рішень</a:t>
            </a:r>
            <a:r>
              <a:rPr lang="en-US" sz="1200" kern="1200" dirty="0" smtClean="0">
                <a:solidFill>
                  <a:srgbClr val="383838"/>
                </a:solidFill>
                <a:latin typeface="Patrick Hand" pitchFamily="34" charset="0"/>
                <a:ea typeface="Patrick Hand" pitchFamily="34" charset="-122"/>
                <a:cs typeface="Patrick Hand" pitchFamily="34" charset="-120"/>
              </a:rPr>
              <a:t> в </a:t>
            </a:r>
            <a:r>
              <a:rPr lang="en-US" sz="1200" kern="1200" dirty="0" err="1" smtClean="0">
                <a:solidFill>
                  <a:srgbClr val="383838"/>
                </a:solidFill>
                <a:latin typeface="Patrick Hand" pitchFamily="34" charset="0"/>
                <a:ea typeface="Patrick Hand" pitchFamily="34" charset="-122"/>
                <a:cs typeface="Patrick Hand" pitchFamily="34" charset="-120"/>
              </a:rPr>
              <a:t>умовах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невизначеності</a:t>
            </a:r>
            <a:r>
              <a:rPr lang="en-US" sz="1200" kern="1200" dirty="0" smtClean="0">
                <a:solidFill>
                  <a:srgbClr val="383838"/>
                </a:solidFill>
                <a:latin typeface="Patrick Hand" pitchFamily="34" charset="0"/>
                <a:ea typeface="Patrick Hand" pitchFamily="34" charset="-122"/>
                <a:cs typeface="Patrick Hand" pitchFamily="34" charset="-120"/>
              </a:rPr>
              <a:t>.</a:t>
            </a:r>
            <a:endParaRPr lang="uk-UA" sz="1200" kern="1200" dirty="0" smtClean="0">
              <a:solidFill>
                <a:srgbClr val="383838"/>
              </a:solidFill>
              <a:latin typeface="Patrick Hand"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Медичне</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діагностування</a:t>
            </a:r>
            <a:endParaRPr lang="en-US" sz="1200" kern="1200" dirty="0" smtClean="0">
              <a:solidFill>
                <a:prstClr val="black"/>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rgbClr val="383838"/>
                </a:solidFill>
                <a:latin typeface="Patrick Hand" pitchFamily="34" charset="0"/>
                <a:ea typeface="Patrick Hand" pitchFamily="34" charset="-122"/>
                <a:cs typeface="Patrick Hand" pitchFamily="34" charset="-120"/>
              </a:rPr>
              <a:t>Модель</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може</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допомогти</a:t>
            </a:r>
            <a:r>
              <a:rPr lang="en-US" sz="1200" b="1" kern="1200" dirty="0" smtClean="0">
                <a:solidFill>
                  <a:srgbClr val="383838"/>
                </a:solidFill>
                <a:latin typeface="Patrick Hand" pitchFamily="34" charset="0"/>
                <a:ea typeface="Patrick Hand" pitchFamily="34" charset="-122"/>
                <a:cs typeface="Patrick Hand" pitchFamily="34" charset="-120"/>
              </a:rPr>
              <a:t> в </a:t>
            </a:r>
            <a:r>
              <a:rPr lang="en-US" sz="1200" b="1" kern="1200" dirty="0" err="1" smtClean="0">
                <a:solidFill>
                  <a:srgbClr val="383838"/>
                </a:solidFill>
                <a:latin typeface="Patrick Hand" pitchFamily="34" charset="0"/>
                <a:ea typeface="Patrick Hand" pitchFamily="34" charset="-122"/>
                <a:cs typeface="Patrick Hand" pitchFamily="34" charset="-120"/>
              </a:rPr>
              <a:t>розробці</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інтелектуальних</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систем</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медичної</a:t>
            </a:r>
            <a:r>
              <a:rPr lang="en-US" sz="1200" b="1" kern="1200" dirty="0" smtClean="0">
                <a:solidFill>
                  <a:srgbClr val="383838"/>
                </a:solidFill>
                <a:latin typeface="Patrick Hand" pitchFamily="34" charset="0"/>
                <a:ea typeface="Patrick Hand" pitchFamily="34" charset="-122"/>
                <a:cs typeface="Patrick Hand" pitchFamily="34" charset="-120"/>
              </a:rPr>
              <a:t> </a:t>
            </a:r>
            <a:r>
              <a:rPr lang="en-US" sz="1200" b="1" kern="1200" dirty="0" err="1" smtClean="0">
                <a:solidFill>
                  <a:srgbClr val="383838"/>
                </a:solidFill>
                <a:latin typeface="Patrick Hand" pitchFamily="34" charset="0"/>
                <a:ea typeface="Patrick Hand" pitchFamily="34" charset="-122"/>
                <a:cs typeface="Patrick Hand" pitchFamily="34" charset="-120"/>
              </a:rPr>
              <a:t>діагностики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здатних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виявляти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захворювання</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на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ранніх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стадіях</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та</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пропонувати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ефективні</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методи</a:t>
            </a:r>
            <a:r>
              <a:rPr lang="en-US" sz="1200" kern="1200" dirty="0" smtClean="0">
                <a:solidFill>
                  <a:srgbClr val="383838"/>
                </a:solidFill>
                <a:latin typeface="Patrick Hand" pitchFamily="34" charset="0"/>
                <a:ea typeface="Patrick Hand" pitchFamily="34" charset="-122"/>
                <a:cs typeface="Patrick Hand" pitchFamily="34" charset="-120"/>
              </a:rPr>
              <a:t> </a:t>
            </a:r>
            <a:r>
              <a:rPr lang="en-US" sz="1200" kern="1200" dirty="0" err="1" smtClean="0">
                <a:solidFill>
                  <a:srgbClr val="383838"/>
                </a:solidFill>
                <a:latin typeface="Patrick Hand" pitchFamily="34" charset="0"/>
                <a:ea typeface="Patrick Hand" pitchFamily="34" charset="-122"/>
                <a:cs typeface="Patrick Hand" pitchFamily="34" charset="-120"/>
              </a:rPr>
              <a:t>лікування</a:t>
            </a:r>
            <a:r>
              <a:rPr lang="en-US" sz="1200" kern="1200" dirty="0" smtClean="0">
                <a:solidFill>
                  <a:srgbClr val="383838"/>
                </a:solidFill>
                <a:latin typeface="Patrick Hand" pitchFamily="34" charset="0"/>
                <a:ea typeface="Patrick Hand" pitchFamily="34" charset="-122"/>
                <a:cs typeface="Patrick Hand" pitchFamily="34" charset="-120"/>
              </a:rPr>
              <a:t>.</a:t>
            </a:r>
            <a:endParaRPr lang="en-US" sz="1200" kern="1200" dirty="0" smtClean="0">
              <a:solidFill>
                <a:prstClr val="black"/>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prstClr val="black"/>
              </a:solidFill>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17</a:t>
            </a:fld>
            <a:endParaRPr lang="ru-RU"/>
          </a:p>
        </p:txBody>
      </p:sp>
    </p:spTree>
    <p:extLst>
      <p:ext uri="{BB962C8B-B14F-4D97-AF65-F5344CB8AC3E}">
        <p14:creationId xmlns:p14="http://schemas.microsoft.com/office/powerpoint/2010/main" val="304390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2700" marR="5080">
              <a:lnSpc>
                <a:spcPct val="99500"/>
              </a:lnSpc>
              <a:spcBef>
                <a:spcPts val="105"/>
              </a:spcBef>
            </a:pPr>
            <a:r>
              <a:rPr lang="ru-RU" sz="1200" dirty="0" err="1" smtClean="0">
                <a:latin typeface="Lucida Sans Unicode"/>
                <a:cs typeface="Lucida Sans Unicode"/>
              </a:rPr>
              <a:t>Розроблена</a:t>
            </a:r>
            <a:r>
              <a:rPr lang="ru-RU" sz="1200" dirty="0" smtClean="0">
                <a:latin typeface="Lucida Sans Unicode"/>
                <a:cs typeface="Lucida Sans Unicode"/>
              </a:rPr>
              <a:t> система </a:t>
            </a:r>
            <a:r>
              <a:rPr lang="ru-RU" sz="1200" b="1" dirty="0" err="1" smtClean="0">
                <a:latin typeface="Lucida Sans Unicode"/>
                <a:cs typeface="Lucida Sans Unicode"/>
              </a:rPr>
              <a:t>демонструє</a:t>
            </a:r>
            <a:r>
              <a:rPr lang="ru-RU" sz="1200" b="1" dirty="0" smtClean="0">
                <a:latin typeface="Lucida Sans Unicode"/>
                <a:cs typeface="Lucida Sans Unicode"/>
              </a:rPr>
              <a:t> </a:t>
            </a:r>
            <a:r>
              <a:rPr lang="ru-RU" sz="1200" b="1" dirty="0" err="1" smtClean="0">
                <a:latin typeface="Lucida Sans Unicode"/>
                <a:cs typeface="Lucida Sans Unicode"/>
              </a:rPr>
              <a:t>здатність</a:t>
            </a:r>
            <a:r>
              <a:rPr lang="ru-RU" sz="1200" b="1" dirty="0" smtClean="0">
                <a:latin typeface="Lucida Sans Unicode"/>
                <a:cs typeface="Lucida Sans Unicode"/>
              </a:rPr>
              <a:t> </a:t>
            </a:r>
            <a:r>
              <a:rPr lang="ru-RU" sz="1200" b="1" dirty="0" err="1" smtClean="0">
                <a:latin typeface="Lucida Sans Unicode"/>
                <a:cs typeface="Lucida Sans Unicode"/>
              </a:rPr>
              <a:t>ефективно</a:t>
            </a:r>
            <a:r>
              <a:rPr lang="ru-RU" sz="1200" b="1" dirty="0" smtClean="0">
                <a:latin typeface="Lucida Sans Unicode"/>
                <a:cs typeface="Lucida Sans Unicode"/>
              </a:rPr>
              <a:t> </a:t>
            </a:r>
            <a:r>
              <a:rPr lang="ru-RU" sz="1200" b="1" dirty="0" err="1" smtClean="0">
                <a:latin typeface="Lucida Sans Unicode"/>
                <a:cs typeface="Lucida Sans Unicode"/>
              </a:rPr>
              <a:t>взаємодіяти</a:t>
            </a:r>
            <a:r>
              <a:rPr lang="ru-RU" sz="1200" b="1" dirty="0" smtClean="0">
                <a:latin typeface="Lucida Sans Unicode"/>
                <a:cs typeface="Lucida Sans Unicode"/>
              </a:rPr>
              <a:t> з </a:t>
            </a:r>
            <a:r>
              <a:rPr lang="ru-RU" sz="1200" b="1" dirty="0" err="1" smtClean="0">
                <a:latin typeface="Lucida Sans Unicode"/>
                <a:cs typeface="Lucida Sans Unicode"/>
              </a:rPr>
              <a:t>динамічним</a:t>
            </a:r>
            <a:r>
              <a:rPr lang="ru-RU" sz="1200" b="1" dirty="0" smtClean="0">
                <a:latin typeface="Lucida Sans Unicode"/>
                <a:cs typeface="Lucida Sans Unicode"/>
              </a:rPr>
              <a:t> </a:t>
            </a:r>
            <a:r>
              <a:rPr lang="ru-RU" sz="1200" b="1" dirty="0" err="1" smtClean="0">
                <a:latin typeface="Lucida Sans Unicode"/>
                <a:cs typeface="Lucida Sans Unicode"/>
              </a:rPr>
              <a:t>середовищем</a:t>
            </a:r>
            <a:r>
              <a:rPr lang="ru-RU" sz="1200" b="1" dirty="0" smtClean="0">
                <a:latin typeface="Lucida Sans Unicode"/>
                <a:cs typeface="Lucida Sans Unicode"/>
              </a:rPr>
              <a:t>, </a:t>
            </a:r>
            <a:r>
              <a:rPr lang="ru-RU" sz="1200" b="1" dirty="0" err="1" smtClean="0">
                <a:latin typeface="Lucida Sans Unicode"/>
                <a:cs typeface="Lucida Sans Unicode"/>
              </a:rPr>
              <a:t>адаптувати</a:t>
            </a:r>
            <a:r>
              <a:rPr lang="ru-RU" sz="1200" b="1" dirty="0" smtClean="0">
                <a:latin typeface="Lucida Sans Unicode"/>
                <a:cs typeface="Lucida Sans Unicode"/>
              </a:rPr>
              <a:t> </a:t>
            </a:r>
            <a:r>
              <a:rPr lang="ru-RU" sz="1200" b="1" dirty="0" err="1" smtClean="0">
                <a:latin typeface="Lucida Sans Unicode"/>
                <a:cs typeface="Lucida Sans Unicode"/>
              </a:rPr>
              <a:t>стратегії</a:t>
            </a:r>
            <a:r>
              <a:rPr lang="ru-RU" sz="1200" b="1" dirty="0" smtClean="0">
                <a:latin typeface="Lucida Sans Unicode"/>
                <a:cs typeface="Lucida Sans Unicode"/>
              </a:rPr>
              <a:t> </a:t>
            </a:r>
            <a:r>
              <a:rPr lang="ru-RU" sz="1200" b="1" dirty="0" err="1" smtClean="0">
                <a:latin typeface="Lucida Sans Unicode"/>
                <a:cs typeface="Lucida Sans Unicode"/>
              </a:rPr>
              <a:t>поведінки</a:t>
            </a:r>
            <a:r>
              <a:rPr lang="ru-RU" sz="1200" b="1" dirty="0" smtClean="0">
                <a:latin typeface="Lucida Sans Unicode"/>
                <a:cs typeface="Lucida Sans Unicode"/>
              </a:rPr>
              <a:t> та </a:t>
            </a:r>
            <a:r>
              <a:rPr lang="ru-RU" sz="1200" b="1" dirty="0" err="1" smtClean="0">
                <a:latin typeface="Lucida Sans Unicode"/>
                <a:cs typeface="Lucida Sans Unicode"/>
              </a:rPr>
              <a:t>оптимізувати</a:t>
            </a:r>
            <a:r>
              <a:rPr lang="ru-RU" sz="1200" b="1" dirty="0" smtClean="0">
                <a:latin typeface="Lucida Sans Unicode"/>
                <a:cs typeface="Lucida Sans Unicode"/>
              </a:rPr>
              <a:t> </a:t>
            </a:r>
            <a:r>
              <a:rPr lang="ru-RU" sz="1200" b="1" dirty="0" err="1" smtClean="0">
                <a:latin typeface="Lucida Sans Unicode"/>
                <a:cs typeface="Lucida Sans Unicode"/>
              </a:rPr>
              <a:t>рішення</a:t>
            </a:r>
            <a:r>
              <a:rPr lang="ru-RU" sz="1200" b="1" dirty="0" smtClean="0">
                <a:latin typeface="Lucida Sans Unicode"/>
                <a:cs typeface="Lucida Sans Unicode"/>
              </a:rPr>
              <a:t> у </a:t>
            </a:r>
            <a:r>
              <a:rPr lang="ru-RU" sz="1200" b="1" dirty="0" err="1" smtClean="0">
                <a:latin typeface="Lucida Sans Unicode"/>
                <a:cs typeface="Lucida Sans Unicode"/>
              </a:rPr>
              <a:t>змінних</a:t>
            </a:r>
            <a:r>
              <a:rPr lang="ru-RU" sz="1200" b="1" dirty="0" smtClean="0">
                <a:latin typeface="Lucida Sans Unicode"/>
                <a:cs typeface="Lucida Sans Unicode"/>
              </a:rPr>
              <a:t> </a:t>
            </a:r>
            <a:r>
              <a:rPr lang="ru-RU" sz="1200" b="1" dirty="0" err="1" smtClean="0">
                <a:latin typeface="Lucida Sans Unicode"/>
                <a:cs typeface="Lucida Sans Unicode"/>
              </a:rPr>
              <a:t>умовах</a:t>
            </a:r>
            <a:r>
              <a:rPr lang="ru-RU" sz="1200" dirty="0" smtClean="0">
                <a:latin typeface="Lucida Sans Unicode"/>
                <a:cs typeface="Lucida Sans Unicode"/>
              </a:rPr>
              <a:t>. </a:t>
            </a:r>
            <a:r>
              <a:rPr lang="ru-RU" sz="1200" dirty="0" err="1" smtClean="0">
                <a:latin typeface="Lucida Sans Unicode"/>
                <a:cs typeface="Lucida Sans Unicode"/>
              </a:rPr>
              <a:t>Ефективність</a:t>
            </a:r>
            <a:r>
              <a:rPr lang="ru-RU" sz="1200" dirty="0" smtClean="0">
                <a:latin typeface="Lucida Sans Unicode"/>
                <a:cs typeface="Lucida Sans Unicode"/>
              </a:rPr>
              <a:t> </a:t>
            </a:r>
            <a:r>
              <a:rPr lang="ru-RU" sz="1200" dirty="0" err="1" smtClean="0">
                <a:latin typeface="Lucida Sans Unicode"/>
                <a:cs typeface="Lucida Sans Unicode"/>
              </a:rPr>
              <a:t>розробленої</a:t>
            </a:r>
            <a:r>
              <a:rPr lang="ru-RU" sz="1200" dirty="0" smtClean="0">
                <a:latin typeface="Lucida Sans Unicode"/>
                <a:cs typeface="Lucida Sans Unicode"/>
              </a:rPr>
              <a:t> </a:t>
            </a:r>
            <a:r>
              <a:rPr lang="ru-RU" sz="1200" dirty="0" err="1" smtClean="0">
                <a:latin typeface="Lucida Sans Unicode"/>
                <a:cs typeface="Lucida Sans Unicode"/>
              </a:rPr>
              <a:t>системи</a:t>
            </a:r>
            <a:r>
              <a:rPr lang="ru-RU" sz="1200" dirty="0" smtClean="0">
                <a:latin typeface="Lucida Sans Unicode"/>
                <a:cs typeface="Lucida Sans Unicode"/>
              </a:rPr>
              <a:t> </a:t>
            </a:r>
            <a:r>
              <a:rPr lang="ru-RU" sz="1200" dirty="0" err="1" smtClean="0">
                <a:latin typeface="Lucida Sans Unicode"/>
                <a:cs typeface="Lucida Sans Unicode"/>
              </a:rPr>
              <a:t>була</a:t>
            </a:r>
            <a:r>
              <a:rPr lang="ru-RU" sz="1200" dirty="0" smtClean="0">
                <a:latin typeface="Lucida Sans Unicode"/>
                <a:cs typeface="Lucida Sans Unicode"/>
              </a:rPr>
              <a:t> </a:t>
            </a:r>
            <a:r>
              <a:rPr lang="ru-RU" sz="1200" dirty="0" err="1" smtClean="0">
                <a:latin typeface="Lucida Sans Unicode"/>
                <a:cs typeface="Lucida Sans Unicode"/>
              </a:rPr>
              <a:t>оцінена</a:t>
            </a:r>
            <a:r>
              <a:rPr lang="ru-RU" sz="1200" dirty="0" smtClean="0">
                <a:latin typeface="Lucida Sans Unicode"/>
                <a:cs typeface="Lucida Sans Unicode"/>
              </a:rPr>
              <a:t> на </a:t>
            </a:r>
            <a:r>
              <a:rPr lang="ru-RU" sz="1200" dirty="0" err="1" smtClean="0">
                <a:latin typeface="Lucida Sans Unicode"/>
                <a:cs typeface="Lucida Sans Unicode"/>
              </a:rPr>
              <a:t>задачі</a:t>
            </a:r>
            <a:r>
              <a:rPr lang="ru-RU" sz="1200" dirty="0" smtClean="0">
                <a:latin typeface="Lucida Sans Unicode"/>
                <a:cs typeface="Lucida Sans Unicode"/>
              </a:rPr>
              <a:t>, </a:t>
            </a:r>
            <a:r>
              <a:rPr lang="ru-RU" sz="1200" dirty="0" err="1" smtClean="0">
                <a:latin typeface="Lucida Sans Unicode"/>
                <a:cs typeface="Lucida Sans Unicode"/>
              </a:rPr>
              <a:t>що</a:t>
            </a:r>
            <a:r>
              <a:rPr lang="ru-RU" sz="1200" dirty="0" smtClean="0">
                <a:latin typeface="Lucida Sans Unicode"/>
                <a:cs typeface="Lucida Sans Unicode"/>
              </a:rPr>
              <a:t> </a:t>
            </a:r>
            <a:r>
              <a:rPr lang="ru-RU" sz="1200" dirty="0" err="1" smtClean="0">
                <a:latin typeface="Lucida Sans Unicode"/>
                <a:cs typeface="Lucida Sans Unicode"/>
              </a:rPr>
              <a:t>вимагає</a:t>
            </a:r>
            <a:r>
              <a:rPr lang="ru-RU" sz="1200" dirty="0" smtClean="0">
                <a:latin typeface="Lucida Sans Unicode"/>
                <a:cs typeface="Lucida Sans Unicode"/>
              </a:rPr>
              <a:t> </a:t>
            </a:r>
            <a:r>
              <a:rPr lang="ru-RU" sz="1200" dirty="0" err="1" smtClean="0">
                <a:latin typeface="Lucida Sans Unicode"/>
                <a:cs typeface="Lucida Sans Unicode"/>
              </a:rPr>
              <a:t>високої</a:t>
            </a:r>
            <a:r>
              <a:rPr lang="ru-RU" sz="1200" dirty="0" smtClean="0">
                <a:latin typeface="Lucida Sans Unicode"/>
                <a:cs typeface="Lucida Sans Unicode"/>
              </a:rPr>
              <a:t> </a:t>
            </a:r>
            <a:r>
              <a:rPr lang="ru-RU" sz="1200" dirty="0" err="1" smtClean="0">
                <a:latin typeface="Lucida Sans Unicode"/>
                <a:cs typeface="Lucida Sans Unicode"/>
              </a:rPr>
              <a:t>адаптивності</a:t>
            </a:r>
            <a:r>
              <a:rPr lang="ru-RU" sz="1200" dirty="0" smtClean="0">
                <a:latin typeface="Lucida Sans Unicode"/>
                <a:cs typeface="Lucida Sans Unicode"/>
              </a:rPr>
              <a:t>, і </a:t>
            </a:r>
            <a:r>
              <a:rPr lang="ru-RU" sz="1200" dirty="0" err="1" smtClean="0">
                <a:latin typeface="Lucida Sans Unicode"/>
                <a:cs typeface="Lucida Sans Unicode"/>
              </a:rPr>
              <a:t>продемонструвала</a:t>
            </a:r>
            <a:r>
              <a:rPr lang="ru-RU" sz="1200" dirty="0" smtClean="0">
                <a:latin typeface="Lucida Sans Unicode"/>
                <a:cs typeface="Lucida Sans Unicode"/>
              </a:rPr>
              <a:t>, як </a:t>
            </a:r>
            <a:r>
              <a:rPr lang="ru-RU" sz="1200" b="1" dirty="0" err="1" smtClean="0">
                <a:latin typeface="Lucida Sans Unicode"/>
                <a:cs typeface="Lucida Sans Unicode"/>
              </a:rPr>
              <a:t>генетичний</a:t>
            </a:r>
            <a:r>
              <a:rPr lang="ru-RU" sz="1200" b="1" dirty="0" smtClean="0">
                <a:latin typeface="Lucida Sans Unicode"/>
                <a:cs typeface="Lucida Sans Unicode"/>
              </a:rPr>
              <a:t> алгоритм </a:t>
            </a:r>
            <a:r>
              <a:rPr lang="ru-RU" sz="1200" b="1" dirty="0" err="1" smtClean="0">
                <a:latin typeface="Lucida Sans Unicode"/>
                <a:cs typeface="Lucida Sans Unicode"/>
              </a:rPr>
              <a:t>допомагає</a:t>
            </a:r>
            <a:r>
              <a:rPr lang="ru-RU" sz="1200" b="1" dirty="0" smtClean="0">
                <a:latin typeface="Lucida Sans Unicode"/>
                <a:cs typeface="Lucida Sans Unicode"/>
              </a:rPr>
              <a:t> </a:t>
            </a:r>
            <a:r>
              <a:rPr lang="ru-RU" sz="1200" b="1" dirty="0" err="1" smtClean="0">
                <a:latin typeface="Lucida Sans Unicode"/>
                <a:cs typeface="Lucida Sans Unicode"/>
              </a:rPr>
              <a:t>виявити</a:t>
            </a:r>
            <a:r>
              <a:rPr lang="ru-RU" sz="1200" b="1" dirty="0" smtClean="0">
                <a:latin typeface="Lucida Sans Unicode"/>
                <a:cs typeface="Lucida Sans Unicode"/>
              </a:rPr>
              <a:t> </a:t>
            </a:r>
            <a:r>
              <a:rPr lang="ru-RU" sz="1200" b="1" dirty="0" err="1" smtClean="0">
                <a:latin typeface="Lucida Sans Unicode"/>
                <a:cs typeface="Lucida Sans Unicode"/>
              </a:rPr>
              <a:t>більш</a:t>
            </a:r>
            <a:r>
              <a:rPr lang="ru-RU" sz="1200" b="1" dirty="0" smtClean="0">
                <a:latin typeface="Lucida Sans Unicode"/>
                <a:cs typeface="Lucida Sans Unicode"/>
              </a:rPr>
              <a:t> </a:t>
            </a:r>
            <a:r>
              <a:rPr lang="ru-RU" sz="1200" b="1" dirty="0" err="1" smtClean="0">
                <a:latin typeface="Lucida Sans Unicode"/>
                <a:cs typeface="Lucida Sans Unicode"/>
              </a:rPr>
              <a:t>ефективні</a:t>
            </a:r>
            <a:r>
              <a:rPr lang="ru-RU" sz="1200" b="1" dirty="0" smtClean="0">
                <a:latin typeface="Lucida Sans Unicode"/>
                <a:cs typeface="Lucida Sans Unicode"/>
              </a:rPr>
              <a:t> </a:t>
            </a:r>
            <a:r>
              <a:rPr lang="ru-RU" sz="1200" b="1" dirty="0" err="1" smtClean="0">
                <a:latin typeface="Lucida Sans Unicode"/>
                <a:cs typeface="Lucida Sans Unicode"/>
              </a:rPr>
              <a:t>гіперпараметри</a:t>
            </a:r>
            <a:r>
              <a:rPr lang="ru-RU" sz="1200" b="1" dirty="0" smtClean="0">
                <a:latin typeface="Lucida Sans Unicode"/>
                <a:cs typeface="Lucida Sans Unicode"/>
              </a:rPr>
              <a:t> та </a:t>
            </a:r>
            <a:r>
              <a:rPr lang="ru-RU" sz="1200" b="1" dirty="0" err="1" smtClean="0">
                <a:latin typeface="Lucida Sans Unicode"/>
                <a:cs typeface="Lucida Sans Unicode"/>
              </a:rPr>
              <a:t>стратегії</a:t>
            </a:r>
            <a:r>
              <a:rPr lang="ru-RU" sz="1200" b="1" dirty="0" smtClean="0">
                <a:latin typeface="Lucida Sans Unicode"/>
                <a:cs typeface="Lucida Sans Unicode"/>
              </a:rPr>
              <a:t> </a:t>
            </a:r>
            <a:r>
              <a:rPr lang="ru-RU" sz="1200" b="1" dirty="0" err="1" smtClean="0">
                <a:latin typeface="Lucida Sans Unicode"/>
                <a:cs typeface="Lucida Sans Unicode"/>
              </a:rPr>
              <a:t>рішення</a:t>
            </a:r>
            <a:r>
              <a:rPr lang="ru-RU" sz="1200" b="1" dirty="0" smtClean="0">
                <a:latin typeface="Lucida Sans Unicode"/>
                <a:cs typeface="Lucida Sans Unicode"/>
              </a:rPr>
              <a:t> для </a:t>
            </a:r>
            <a:r>
              <a:rPr lang="en-US" sz="1200" b="1" dirty="0" smtClean="0">
                <a:latin typeface="Tw Cen MT" panose="020B0602020104020603" pitchFamily="34" charset="0"/>
                <a:cs typeface="Lucida Sans Unicode"/>
              </a:rPr>
              <a:t>DDQN, </a:t>
            </a:r>
            <a:r>
              <a:rPr lang="ru-RU" sz="1200" b="1" dirty="0" err="1" smtClean="0">
                <a:latin typeface="Lucida Sans Unicode"/>
                <a:cs typeface="Lucida Sans Unicode"/>
              </a:rPr>
              <a:t>сприяючи</a:t>
            </a:r>
            <a:r>
              <a:rPr lang="ru-RU" sz="1200" b="1" dirty="0" smtClean="0">
                <a:latin typeface="Lucida Sans Unicode"/>
                <a:cs typeface="Lucida Sans Unicode"/>
              </a:rPr>
              <a:t> </a:t>
            </a:r>
            <a:r>
              <a:rPr lang="ru-RU" sz="1200" b="1" dirty="0" err="1" smtClean="0">
                <a:latin typeface="Lucida Sans Unicode"/>
                <a:cs typeface="Lucida Sans Unicode"/>
              </a:rPr>
              <a:t>швидшій</a:t>
            </a:r>
            <a:r>
              <a:rPr lang="ru-RU" sz="1200" b="1" dirty="0" smtClean="0">
                <a:latin typeface="Lucida Sans Unicode"/>
                <a:cs typeface="Lucida Sans Unicode"/>
              </a:rPr>
              <a:t> та </a:t>
            </a:r>
            <a:r>
              <a:rPr lang="ru-RU" sz="1200" b="1" dirty="0" err="1" smtClean="0">
                <a:latin typeface="Lucida Sans Unicode"/>
                <a:cs typeface="Lucida Sans Unicode"/>
              </a:rPr>
              <a:t>стабільнішій</a:t>
            </a:r>
            <a:r>
              <a:rPr lang="ru-RU" sz="1200" b="1" dirty="0" smtClean="0">
                <a:latin typeface="Lucida Sans Unicode"/>
                <a:cs typeface="Lucida Sans Unicode"/>
              </a:rPr>
              <a:t> </a:t>
            </a:r>
            <a:r>
              <a:rPr lang="ru-RU" sz="1200" b="1" dirty="0" err="1" smtClean="0">
                <a:latin typeface="Lucida Sans Unicode"/>
                <a:cs typeface="Lucida Sans Unicode"/>
              </a:rPr>
              <a:t>конвергенції</a:t>
            </a:r>
            <a:r>
              <a:rPr lang="ru-RU" sz="1200" b="1" dirty="0" smtClean="0">
                <a:latin typeface="Lucida Sans Unicode"/>
                <a:cs typeface="Lucida Sans Unicode"/>
              </a:rPr>
              <a:t>.</a:t>
            </a: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18</a:t>
            </a:fld>
            <a:endParaRPr lang="ru-RU"/>
          </a:p>
        </p:txBody>
      </p:sp>
    </p:spTree>
    <p:extLst>
      <p:ext uri="{BB962C8B-B14F-4D97-AF65-F5344CB8AC3E}">
        <p14:creationId xmlns:p14="http://schemas.microsoft.com/office/powerpoint/2010/main" val="361927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smtClean="0">
                <a:solidFill>
                  <a:srgbClr val="222020"/>
                </a:solidFill>
                <a:latin typeface="Trebuchet MS"/>
                <a:cs typeface="Trebuchet MS"/>
              </a:rPr>
              <a:t>Розглянемо базові алгоритми</a:t>
            </a:r>
            <a:r>
              <a:rPr lang="pl-PL" sz="1200" dirty="0" smtClean="0">
                <a:solidFill>
                  <a:srgbClr val="222020"/>
                </a:solidFill>
                <a:latin typeface="Trebuchet MS"/>
                <a:cs typeface="Trebuchet MS"/>
              </a:rPr>
              <a:t>,</a:t>
            </a:r>
            <a:r>
              <a:rPr lang="uk-UA" sz="1200" dirty="0" smtClean="0">
                <a:solidFill>
                  <a:srgbClr val="222020"/>
                </a:solidFill>
                <a:latin typeface="Trebuchet MS"/>
                <a:cs typeface="Trebuchet MS"/>
              </a:rPr>
              <a:t> на яких базується дипломна робота:</a:t>
            </a:r>
            <a:endParaRPr lang="ru-RU" sz="1200" dirty="0" smtClean="0">
              <a:solidFill>
                <a:srgbClr val="222020"/>
              </a:solidFill>
              <a:latin typeface="Trebuchet MS"/>
              <a:cs typeface="Trebuchet M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smtClean="0">
              <a:solidFill>
                <a:srgbClr val="222020"/>
              </a:solidFill>
              <a:latin typeface="Trebuchet MS"/>
              <a:cs typeface="Trebuchet M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err="1" smtClean="0">
                <a:solidFill>
                  <a:srgbClr val="222020"/>
                </a:solidFill>
                <a:latin typeface="Trebuchet MS"/>
                <a:cs typeface="Trebuchet MS"/>
              </a:rPr>
              <a:t>Нейронн</a:t>
            </a:r>
            <a:r>
              <a:rPr lang="ru-RU" sz="1200" dirty="0" err="1" smtClean="0">
                <a:solidFill>
                  <a:srgbClr val="222020"/>
                </a:solidFill>
                <a:latin typeface="Lucida Sans Unicode"/>
                <a:cs typeface="Lucida Sans Unicode"/>
              </a:rPr>
              <a:t>і</a:t>
            </a:r>
            <a:r>
              <a:rPr lang="ru-RU" sz="1200" spc="-130" dirty="0" smtClean="0">
                <a:solidFill>
                  <a:srgbClr val="222020"/>
                </a:solidFill>
                <a:latin typeface="Lucida Sans Unicode"/>
                <a:cs typeface="Lucida Sans Unicode"/>
              </a:rPr>
              <a:t> </a:t>
            </a:r>
            <a:r>
              <a:rPr lang="ru-RU" sz="1200" spc="-120" dirty="0" err="1" smtClean="0">
                <a:solidFill>
                  <a:srgbClr val="222020"/>
                </a:solidFill>
                <a:latin typeface="Trebuchet MS"/>
                <a:cs typeface="Trebuchet MS"/>
              </a:rPr>
              <a:t>мереж</a:t>
            </a:r>
            <a:r>
              <a:rPr lang="ru-RU" sz="1200" spc="-120" dirty="0" err="1" smtClean="0">
                <a:solidFill>
                  <a:srgbClr val="222020"/>
                </a:solidFill>
                <a:latin typeface="Lucida Sans Unicode"/>
                <a:cs typeface="Lucida Sans Unicode"/>
              </a:rPr>
              <a:t>і</a:t>
            </a:r>
            <a:r>
              <a:rPr lang="ru-RU" sz="1200" spc="-90" dirty="0" smtClean="0">
                <a:solidFill>
                  <a:srgbClr val="222020"/>
                </a:solidFill>
                <a:latin typeface="Lucida Sans Unicode"/>
                <a:cs typeface="Lucida Sans Unicode"/>
              </a:rPr>
              <a:t> </a:t>
            </a:r>
            <a:r>
              <a:rPr lang="ru-RU" sz="1200" spc="-445" dirty="0" smtClean="0">
                <a:solidFill>
                  <a:srgbClr val="222020"/>
                </a:solidFill>
                <a:latin typeface="Trebuchet MS"/>
                <a:cs typeface="Trebuchet MS"/>
              </a:rPr>
              <a:t>-</a:t>
            </a:r>
            <a:r>
              <a:rPr lang="ru-RU" sz="1200" spc="-5" dirty="0" smtClean="0">
                <a:solidFill>
                  <a:srgbClr val="222020"/>
                </a:solidFill>
                <a:latin typeface="Trebuchet MS"/>
                <a:cs typeface="Trebuchet MS"/>
              </a:rPr>
              <a:t> </a:t>
            </a:r>
            <a:r>
              <a:rPr lang="ru-RU" sz="1200" spc="-25" dirty="0" err="1" smtClean="0">
                <a:solidFill>
                  <a:srgbClr val="222020"/>
                </a:solidFill>
                <a:latin typeface="Trebuchet MS"/>
                <a:cs typeface="Trebuchet MS"/>
              </a:rPr>
              <a:t>це</a:t>
            </a:r>
            <a:r>
              <a:rPr lang="ru-RU" sz="1200" spc="-25" dirty="0" smtClean="0">
                <a:solidFill>
                  <a:srgbClr val="222020"/>
                </a:solidFill>
                <a:latin typeface="Trebuchet MS"/>
                <a:cs typeface="Trebuchet MS"/>
              </a:rPr>
              <a:t>  модель </a:t>
            </a:r>
            <a:r>
              <a:rPr lang="ru-RU" sz="1200" spc="-10" dirty="0" err="1" smtClean="0">
                <a:solidFill>
                  <a:srgbClr val="222020"/>
                </a:solidFill>
                <a:latin typeface="Trebuchet MS"/>
                <a:cs typeface="Trebuchet MS"/>
              </a:rPr>
              <a:t>обчислювального</a:t>
            </a:r>
            <a:r>
              <a:rPr lang="ru-RU" sz="1200" spc="-10" dirty="0" smtClean="0">
                <a:solidFill>
                  <a:srgbClr val="222020"/>
                </a:solidFill>
                <a:latin typeface="Trebuchet MS"/>
                <a:cs typeface="Trebuchet MS"/>
              </a:rPr>
              <a:t> </a:t>
            </a:r>
            <a:r>
              <a:rPr lang="ru-RU" sz="1200" spc="-75" dirty="0" err="1" smtClean="0">
                <a:solidFill>
                  <a:srgbClr val="222020"/>
                </a:solidFill>
                <a:latin typeface="Trebuchet MS"/>
                <a:cs typeface="Trebuchet MS"/>
              </a:rPr>
              <a:t>процесу</a:t>
            </a:r>
            <a:r>
              <a:rPr lang="ru-RU" sz="1200" spc="-75" dirty="0" smtClean="0">
                <a:solidFill>
                  <a:srgbClr val="222020"/>
                </a:solidFill>
                <a:latin typeface="Trebuchet MS"/>
                <a:cs typeface="Trebuchet MS"/>
              </a:rPr>
              <a:t>,</a:t>
            </a:r>
            <a:r>
              <a:rPr lang="ru-RU" sz="1200" spc="-90" dirty="0" smtClean="0">
                <a:solidFill>
                  <a:srgbClr val="222020"/>
                </a:solidFill>
                <a:latin typeface="Trebuchet MS"/>
                <a:cs typeface="Trebuchet MS"/>
              </a:rPr>
              <a:t> </a:t>
            </a:r>
            <a:r>
              <a:rPr lang="ru-RU" sz="1200" spc="-125" dirty="0" smtClean="0">
                <a:solidFill>
                  <a:srgbClr val="222020"/>
                </a:solidFill>
                <a:latin typeface="Trebuchet MS"/>
                <a:cs typeface="Trebuchet MS"/>
              </a:rPr>
              <a:t>яка</a:t>
            </a:r>
            <a:r>
              <a:rPr lang="ru-RU" sz="1200" spc="-85" dirty="0" smtClean="0">
                <a:solidFill>
                  <a:srgbClr val="222020"/>
                </a:solidFill>
                <a:latin typeface="Trebuchet MS"/>
                <a:cs typeface="Trebuchet MS"/>
              </a:rPr>
              <a:t> </a:t>
            </a:r>
            <a:r>
              <a:rPr lang="ru-RU" sz="1200" spc="-25" dirty="0" err="1" smtClean="0">
                <a:solidFill>
                  <a:srgbClr val="222020"/>
                </a:solidFill>
                <a:latin typeface="Trebuchet MS"/>
                <a:cs typeface="Trebuchet MS"/>
              </a:rPr>
              <a:t>насл</a:t>
            </a:r>
            <a:r>
              <a:rPr lang="ru-RU" sz="1200" spc="-25" dirty="0" err="1" smtClean="0">
                <a:solidFill>
                  <a:srgbClr val="222020"/>
                </a:solidFill>
                <a:latin typeface="Lucida Sans Unicode"/>
                <a:cs typeface="Lucida Sans Unicode"/>
              </a:rPr>
              <a:t>і</a:t>
            </a:r>
            <a:r>
              <a:rPr lang="ru-RU" sz="1200" spc="-25" dirty="0" err="1" smtClean="0">
                <a:solidFill>
                  <a:srgbClr val="222020"/>
                </a:solidFill>
                <a:latin typeface="Trebuchet MS"/>
                <a:cs typeface="Trebuchet MS"/>
              </a:rPr>
              <a:t>ду</a:t>
            </a:r>
            <a:r>
              <a:rPr lang="ru-RU" sz="1200" spc="-25" dirty="0" err="1" smtClean="0">
                <a:solidFill>
                  <a:srgbClr val="222020"/>
                </a:solidFill>
                <a:latin typeface="Lucida Sans Unicode"/>
                <a:cs typeface="Lucida Sans Unicode"/>
              </a:rPr>
              <a:t>є</a:t>
            </a:r>
            <a:r>
              <a:rPr lang="ru-RU" sz="1200" spc="-135" dirty="0" smtClean="0">
                <a:solidFill>
                  <a:srgbClr val="222020"/>
                </a:solidFill>
                <a:latin typeface="Lucida Sans Unicode"/>
                <a:cs typeface="Lucida Sans Unicode"/>
              </a:rPr>
              <a:t> </a:t>
            </a:r>
            <a:r>
              <a:rPr lang="ru-RU" sz="1200" spc="-10" dirty="0" smtClean="0">
                <a:solidFill>
                  <a:srgbClr val="222020"/>
                </a:solidFill>
                <a:latin typeface="Trebuchet MS"/>
                <a:cs typeface="Trebuchet MS"/>
              </a:rPr>
              <a:t>роботу  </a:t>
            </a:r>
            <a:r>
              <a:rPr lang="ru-RU" sz="1200" spc="-10" dirty="0" err="1" smtClean="0">
                <a:solidFill>
                  <a:srgbClr val="222020"/>
                </a:solidFill>
                <a:latin typeface="Trebuchet MS"/>
                <a:cs typeface="Trebuchet MS"/>
              </a:rPr>
              <a:t>людського</a:t>
            </a:r>
            <a:r>
              <a:rPr lang="ru-RU" sz="1200" spc="-10" dirty="0" smtClean="0">
                <a:solidFill>
                  <a:srgbClr val="222020"/>
                </a:solidFill>
                <a:latin typeface="Trebuchet MS"/>
                <a:cs typeface="Trebuchet MS"/>
              </a:rPr>
              <a:t> </a:t>
            </a:r>
            <a:r>
              <a:rPr lang="ru-RU" sz="1200" spc="-10" dirty="0" err="1" smtClean="0">
                <a:solidFill>
                  <a:srgbClr val="222020"/>
                </a:solidFill>
                <a:latin typeface="Trebuchet MS"/>
                <a:cs typeface="Trebuchet MS"/>
              </a:rPr>
              <a:t>мозку</a:t>
            </a:r>
            <a:r>
              <a:rPr lang="ru-RU" sz="1200" spc="-10" dirty="0" smtClean="0">
                <a:solidFill>
                  <a:srgbClr val="222020"/>
                </a:solidFill>
                <a:latin typeface="Trebuchet MS"/>
                <a:cs typeface="Trebuchet MS"/>
              </a:rPr>
              <a:t> </a:t>
            </a:r>
            <a:r>
              <a:rPr lang="ru-RU" sz="1200" spc="-20" dirty="0" smtClean="0">
                <a:solidFill>
                  <a:srgbClr val="222020"/>
                </a:solidFill>
                <a:latin typeface="Trebuchet MS"/>
                <a:cs typeface="Trebuchet MS"/>
              </a:rPr>
              <a:t>Вони </a:t>
            </a:r>
            <a:r>
              <a:rPr lang="ru-RU" sz="1200" spc="-90" dirty="0" err="1" smtClean="0">
                <a:solidFill>
                  <a:srgbClr val="222020"/>
                </a:solidFill>
                <a:latin typeface="Trebuchet MS"/>
                <a:cs typeface="Trebuchet MS"/>
              </a:rPr>
              <a:t>складаються</a:t>
            </a:r>
            <a:r>
              <a:rPr lang="ru-RU" sz="1200" dirty="0" smtClean="0">
                <a:solidFill>
                  <a:srgbClr val="222020"/>
                </a:solidFill>
                <a:latin typeface="Trebuchet MS"/>
                <a:cs typeface="Trebuchet MS"/>
              </a:rPr>
              <a:t> </a:t>
            </a:r>
            <a:r>
              <a:rPr lang="ru-RU" sz="1200" dirty="0" err="1" smtClean="0">
                <a:solidFill>
                  <a:srgbClr val="222020"/>
                </a:solidFill>
                <a:latin typeface="Trebuchet MS"/>
                <a:cs typeface="Trebuchet MS"/>
              </a:rPr>
              <a:t>із</a:t>
            </a:r>
            <a:r>
              <a:rPr lang="ru-RU" sz="1200" spc="5" dirty="0" smtClean="0">
                <a:solidFill>
                  <a:srgbClr val="222020"/>
                </a:solidFill>
                <a:latin typeface="Trebuchet MS"/>
                <a:cs typeface="Trebuchet MS"/>
              </a:rPr>
              <a:t> </a:t>
            </a:r>
            <a:r>
              <a:rPr lang="ru-RU" sz="1200" spc="-35" dirty="0" err="1" smtClean="0">
                <a:solidFill>
                  <a:srgbClr val="222020"/>
                </a:solidFill>
                <a:latin typeface="Trebuchet MS"/>
                <a:cs typeface="Trebuchet MS"/>
              </a:rPr>
              <a:t>вза</a:t>
            </a:r>
            <a:r>
              <a:rPr lang="ru-RU" sz="1200" spc="-35" dirty="0" err="1" smtClean="0">
                <a:solidFill>
                  <a:srgbClr val="222020"/>
                </a:solidFill>
                <a:latin typeface="Lucida Sans Unicode"/>
                <a:cs typeface="Lucida Sans Unicode"/>
              </a:rPr>
              <a:t>є</a:t>
            </a:r>
            <a:r>
              <a:rPr lang="ru-RU" sz="1200" spc="-35" dirty="0" err="1" smtClean="0">
                <a:solidFill>
                  <a:srgbClr val="222020"/>
                </a:solidFill>
                <a:latin typeface="Trebuchet MS"/>
                <a:cs typeface="Trebuchet MS"/>
              </a:rPr>
              <a:t>мопов'язаних</a:t>
            </a:r>
            <a:r>
              <a:rPr lang="ru-RU" sz="1200" spc="-35" dirty="0" smtClean="0">
                <a:solidFill>
                  <a:srgbClr val="222020"/>
                </a:solidFill>
                <a:latin typeface="Trebuchet MS"/>
                <a:cs typeface="Trebuchet MS"/>
              </a:rPr>
              <a:t> </a:t>
            </a:r>
            <a:r>
              <a:rPr lang="ru-RU" sz="1200" spc="-35" dirty="0" err="1" smtClean="0">
                <a:solidFill>
                  <a:srgbClr val="222020"/>
                </a:solidFill>
                <a:latin typeface="Trebuchet MS"/>
                <a:cs typeface="Trebuchet MS"/>
              </a:rPr>
              <a:t>штучних</a:t>
            </a:r>
            <a:r>
              <a:rPr lang="ru-RU" sz="1200" spc="-35" dirty="0" smtClean="0">
                <a:solidFill>
                  <a:srgbClr val="222020"/>
                </a:solidFill>
                <a:latin typeface="Trebuchet MS"/>
                <a:cs typeface="Trebuchet MS"/>
              </a:rPr>
              <a:t> </a:t>
            </a:r>
            <a:r>
              <a:rPr lang="ru-RU" sz="1200" spc="-35" dirty="0" err="1" smtClean="0">
                <a:solidFill>
                  <a:srgbClr val="222020"/>
                </a:solidFill>
                <a:latin typeface="Trebuchet MS"/>
                <a:cs typeface="Trebuchet MS"/>
              </a:rPr>
              <a:t>нейронів</a:t>
            </a:r>
            <a:r>
              <a:rPr lang="ru-RU" sz="1200" spc="-35" dirty="0" smtClean="0">
                <a:solidFill>
                  <a:srgbClr val="222020"/>
                </a:solidFill>
                <a:latin typeface="Trebuchet MS"/>
                <a:cs typeface="Trebuchet MS"/>
              </a:rPr>
              <a:t>, </a:t>
            </a:r>
            <a:r>
              <a:rPr lang="ru-RU" sz="1200" spc="-35" dirty="0" err="1" smtClean="0">
                <a:solidFill>
                  <a:srgbClr val="222020"/>
                </a:solidFill>
                <a:latin typeface="Trebuchet MS"/>
                <a:cs typeface="Trebuchet MS"/>
              </a:rPr>
              <a:t>які</a:t>
            </a:r>
            <a:r>
              <a:rPr lang="ru-RU" sz="1200" spc="-35" dirty="0" smtClean="0">
                <a:solidFill>
                  <a:srgbClr val="222020"/>
                </a:solidFill>
                <a:latin typeface="Trebuchet MS"/>
                <a:cs typeface="Trebuchet MS"/>
              </a:rPr>
              <a:t> </a:t>
            </a:r>
            <a:r>
              <a:rPr lang="ru-RU" sz="1200" spc="-145" dirty="0" err="1" smtClean="0">
                <a:solidFill>
                  <a:srgbClr val="222020"/>
                </a:solidFill>
                <a:latin typeface="Trebuchet MS"/>
                <a:cs typeface="Trebuchet MS"/>
              </a:rPr>
              <a:t>використовуються</a:t>
            </a:r>
            <a:r>
              <a:rPr lang="ru-RU" sz="1200" spc="40" dirty="0" smtClean="0">
                <a:solidFill>
                  <a:srgbClr val="222020"/>
                </a:solidFill>
                <a:latin typeface="Trebuchet MS"/>
                <a:cs typeface="Trebuchet MS"/>
              </a:rPr>
              <a:t> </a:t>
            </a:r>
            <a:r>
              <a:rPr lang="ru-RU" sz="1200" spc="-25" dirty="0" smtClean="0">
                <a:solidFill>
                  <a:srgbClr val="222020"/>
                </a:solidFill>
                <a:latin typeface="Trebuchet MS"/>
                <a:cs typeface="Trebuchet MS"/>
              </a:rPr>
              <a:t>для </a:t>
            </a:r>
            <a:r>
              <a:rPr lang="ru-RU" sz="1200" spc="-25" dirty="0" err="1" smtClean="0">
                <a:solidFill>
                  <a:srgbClr val="222020"/>
                </a:solidFill>
                <a:latin typeface="Trebuchet MS"/>
                <a:cs typeface="Trebuchet MS"/>
              </a:rPr>
              <a:t>розпізнавання</a:t>
            </a:r>
            <a:r>
              <a:rPr lang="ru-RU" sz="1200" spc="-25" dirty="0" smtClean="0">
                <a:solidFill>
                  <a:srgbClr val="222020"/>
                </a:solidFill>
                <a:latin typeface="Trebuchet MS"/>
                <a:cs typeface="Trebuchet MS"/>
              </a:rPr>
              <a:t> та </a:t>
            </a:r>
            <a:r>
              <a:rPr lang="ru-RU" sz="1200" spc="-25" dirty="0" err="1" smtClean="0">
                <a:solidFill>
                  <a:srgbClr val="222020"/>
                </a:solidFill>
                <a:latin typeface="Trebuchet MS"/>
                <a:cs typeface="Trebuchet MS"/>
              </a:rPr>
              <a:t>прогнозування</a:t>
            </a:r>
            <a:r>
              <a:rPr lang="ru-RU" sz="1200" spc="-25" dirty="0" smtClean="0">
                <a:solidFill>
                  <a:srgbClr val="222020"/>
                </a:solidFill>
                <a:latin typeface="Trebuchet MS"/>
                <a:cs typeface="Trebuchet M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spc="-25" dirty="0" smtClean="0">
              <a:solidFill>
                <a:srgbClr val="222020"/>
              </a:solidFill>
              <a:latin typeface="Trebuchet MS"/>
              <a:cs typeface="Trebuchet MS"/>
            </a:endParaRPr>
          </a:p>
          <a:p>
            <a:r>
              <a:rPr lang="ru-RU" sz="1200" b="0" i="0" kern="1200" dirty="0" err="1" smtClean="0">
                <a:solidFill>
                  <a:schemeClr val="tx1"/>
                </a:solidFill>
                <a:effectLst/>
                <a:latin typeface="+mn-lt"/>
                <a:ea typeface="+mn-ea"/>
                <a:cs typeface="+mn-cs"/>
              </a:rPr>
              <a:t>Кожен</a:t>
            </a:r>
            <a:r>
              <a:rPr lang="ru-RU" sz="1200" b="0" i="0" kern="1200" dirty="0" smtClean="0">
                <a:solidFill>
                  <a:schemeClr val="tx1"/>
                </a:solidFill>
                <a:effectLst/>
                <a:latin typeface="+mn-lt"/>
                <a:ea typeface="+mn-ea"/>
                <a:cs typeface="+mn-cs"/>
              </a:rPr>
              <a:t> нейрон </a:t>
            </a:r>
            <a:r>
              <a:rPr lang="ru-RU" sz="1200" b="0" i="0" kern="1200" dirty="0" err="1" smtClean="0">
                <a:solidFill>
                  <a:schemeClr val="tx1"/>
                </a:solidFill>
                <a:effectLst/>
                <a:latin typeface="+mn-lt"/>
                <a:ea typeface="+mn-ea"/>
                <a:cs typeface="+mn-cs"/>
              </a:rPr>
              <a:t>отримує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вхідні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сигнали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обробляє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їх</a:t>
            </a:r>
            <a:r>
              <a:rPr lang="ru-RU" sz="1200" b="0" i="0" kern="1200" dirty="0" smtClean="0">
                <a:solidFill>
                  <a:schemeClr val="tx1"/>
                </a:solidFill>
                <a:effectLst/>
                <a:latin typeface="+mn-lt"/>
                <a:ea typeface="+mn-ea"/>
                <a:cs typeface="+mn-cs"/>
              </a:rPr>
              <a:t> і </a:t>
            </a:r>
            <a:r>
              <a:rPr lang="ru-RU" sz="1200" b="0" i="0" kern="1200" dirty="0" err="1" smtClean="0">
                <a:solidFill>
                  <a:schemeClr val="tx1"/>
                </a:solidFill>
                <a:effectLst/>
                <a:latin typeface="+mn-lt"/>
                <a:ea typeface="+mn-ea"/>
                <a:cs typeface="+mn-cs"/>
              </a:rPr>
              <a:t>видає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вихідний</a:t>
            </a:r>
            <a:r>
              <a:rPr lang="ru-RU" sz="1200" b="0" i="0" kern="1200" dirty="0" smtClean="0">
                <a:solidFill>
                  <a:schemeClr val="tx1"/>
                </a:solidFill>
                <a:effectLst/>
                <a:latin typeface="+mn-lt"/>
                <a:ea typeface="+mn-ea"/>
                <a:cs typeface="+mn-cs"/>
              </a:rPr>
              <a:t> сигнал, </a:t>
            </a:r>
            <a:r>
              <a:rPr lang="ru-RU" sz="1200" b="0" i="0" kern="1200" dirty="0" err="1" smtClean="0">
                <a:solidFill>
                  <a:schemeClr val="tx1"/>
                </a:solidFill>
                <a:effectLst/>
                <a:latin typeface="+mn-lt"/>
                <a:ea typeface="+mn-ea"/>
                <a:cs typeface="+mn-cs"/>
              </a:rPr>
              <a:t>який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потім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передається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наступним</a:t>
            </a:r>
            <a:r>
              <a:rPr lang="ru-RU" sz="1200" b="0" i="0" kern="1200" dirty="0" smtClean="0">
                <a:solidFill>
                  <a:schemeClr val="tx1"/>
                </a:solidFill>
                <a:effectLst/>
                <a:latin typeface="+mn-lt"/>
                <a:ea typeface="+mn-ea"/>
                <a:cs typeface="+mn-cs"/>
              </a:rPr>
              <a:t> нейронам. </a:t>
            </a:r>
            <a:r>
              <a:rPr lang="ru-RU" sz="1200" b="0" i="0" kern="1200" dirty="0" err="1" smtClean="0">
                <a:solidFill>
                  <a:schemeClr val="tx1"/>
                </a:solidFill>
                <a:effectLst/>
                <a:latin typeface="+mn-lt"/>
                <a:ea typeface="+mn-ea"/>
                <a:cs typeface="+mn-cs"/>
              </a:rPr>
              <a:t>Цей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процес</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відбувається</a:t>
            </a:r>
            <a:r>
              <a:rPr lang="ru-RU" sz="1200" b="0" i="0" kern="1200" dirty="0" smtClean="0">
                <a:solidFill>
                  <a:schemeClr val="tx1"/>
                </a:solidFill>
                <a:effectLst/>
                <a:latin typeface="+mn-lt"/>
                <a:ea typeface="+mn-ea"/>
                <a:cs typeface="+mn-cs"/>
              </a:rPr>
              <a:t> через </a:t>
            </a:r>
            <a:r>
              <a:rPr lang="ru-RU" sz="1200" b="0" i="0" kern="1200" dirty="0" err="1" smtClean="0">
                <a:solidFill>
                  <a:schemeClr val="tx1"/>
                </a:solidFill>
                <a:effectLst/>
                <a:latin typeface="+mn-lt"/>
                <a:ea typeface="+mn-ea"/>
                <a:cs typeface="+mn-cs"/>
              </a:rPr>
              <a:t>зважені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зв'язки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між</a:t>
            </a:r>
            <a:r>
              <a:rPr lang="ru-RU" sz="1200" b="0" i="0" kern="1200" dirty="0" smtClean="0">
                <a:solidFill>
                  <a:schemeClr val="tx1"/>
                </a:solidFill>
                <a:effectLst/>
                <a:latin typeface="+mn-lt"/>
                <a:ea typeface="+mn-ea"/>
                <a:cs typeface="+mn-cs"/>
              </a:rPr>
              <a:t> нейронами, </a:t>
            </a:r>
            <a:r>
              <a:rPr lang="ru-RU" sz="1200" b="0" i="0" kern="1200" dirty="0" err="1" smtClean="0">
                <a:solidFill>
                  <a:schemeClr val="tx1"/>
                </a:solidFill>
                <a:effectLst/>
                <a:latin typeface="+mn-lt"/>
                <a:ea typeface="+mn-ea"/>
                <a:cs typeface="+mn-cs"/>
              </a:rPr>
              <a:t>які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навчаються</a:t>
            </a:r>
            <a:r>
              <a:rPr lang="ru-RU" sz="1200" b="0" i="0" kern="1200" dirty="0" smtClean="0">
                <a:solidFill>
                  <a:schemeClr val="tx1"/>
                </a:solidFill>
                <a:effectLst/>
                <a:latin typeface="+mn-lt"/>
                <a:ea typeface="+mn-ea"/>
                <a:cs typeface="+mn-cs"/>
              </a:rPr>
              <a:t> за </a:t>
            </a:r>
            <a:r>
              <a:rPr lang="ru-RU" sz="1200" b="0" i="0" kern="1200" dirty="0" err="1" smtClean="0">
                <a:solidFill>
                  <a:schemeClr val="tx1"/>
                </a:solidFill>
                <a:effectLst/>
                <a:latin typeface="+mn-lt"/>
                <a:ea typeface="+mn-ea"/>
                <a:cs typeface="+mn-cs"/>
              </a:rPr>
              <a:t>допомогою</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алгоритмів</a:t>
            </a:r>
            <a:r>
              <a:rPr lang="ru-RU" sz="1200" b="0" i="0" kern="1200" dirty="0" smtClean="0">
                <a:solidFill>
                  <a:schemeClr val="tx1"/>
                </a:solidFill>
                <a:effectLst/>
                <a:latin typeface="+mn-lt"/>
                <a:ea typeface="+mn-ea"/>
                <a:cs typeface="+mn-cs"/>
              </a:rPr>
              <a:t> машинного </a:t>
            </a:r>
            <a:r>
              <a:rPr lang="ru-RU" sz="1200" b="0" i="0" kern="1200" dirty="0" err="1" smtClean="0">
                <a:solidFill>
                  <a:schemeClr val="tx1"/>
                </a:solidFill>
                <a:effectLst/>
                <a:latin typeface="+mn-lt"/>
                <a:ea typeface="+mn-ea"/>
                <a:cs typeface="+mn-cs"/>
              </a:rPr>
              <a:t>навчання</a:t>
            </a:r>
            <a:r>
              <a:rPr lang="ru-RU" sz="1200" b="0" i="0" kern="1200" dirty="0" smtClean="0">
                <a:solidFill>
                  <a:schemeClr val="tx1"/>
                </a:solidFill>
                <a:effectLst/>
                <a:latin typeface="+mn-lt"/>
                <a:ea typeface="+mn-ea"/>
                <a:cs typeface="+mn-cs"/>
              </a:rPr>
              <a:t>. </a:t>
            </a:r>
            <a:r>
              <a:rPr lang="ru-RU" dirty="0" smtClean="0">
                <a:effectLst/>
              </a:rPr>
              <a:t>Вони є основою </a:t>
            </a:r>
            <a:r>
              <a:rPr lang="ru-RU" dirty="0" err="1" smtClean="0">
                <a:effectLst/>
              </a:rPr>
              <a:t>багатьох</a:t>
            </a:r>
            <a:r>
              <a:rPr lang="ru-RU" dirty="0" smtClean="0">
                <a:effectLst/>
              </a:rPr>
              <a:t> </a:t>
            </a:r>
            <a:r>
              <a:rPr lang="ru-RU" dirty="0" err="1" smtClean="0">
                <a:effectLst/>
              </a:rPr>
              <a:t>сучасних</a:t>
            </a:r>
            <a:r>
              <a:rPr lang="ru-RU" dirty="0" smtClean="0">
                <a:effectLst/>
              </a:rPr>
              <a:t> </a:t>
            </a:r>
            <a:r>
              <a:rPr lang="ru-RU" dirty="0" err="1" smtClean="0">
                <a:effectLst/>
              </a:rPr>
              <a:t>технологій</a:t>
            </a:r>
            <a:r>
              <a:rPr lang="ru-RU" dirty="0" smtClean="0">
                <a:effectLst/>
              </a:rPr>
              <a:t> штучного </a:t>
            </a:r>
            <a:r>
              <a:rPr lang="ru-RU" dirty="0" err="1" smtClean="0">
                <a:effectLst/>
              </a:rPr>
              <a:t>інтелекту</a:t>
            </a:r>
            <a:r>
              <a:rPr lang="ru-RU" dirty="0" smtClean="0">
                <a:effectLst/>
              </a:rPr>
              <a:t>.</a:t>
            </a:r>
          </a:p>
          <a:p>
            <a:r>
              <a:rPr lang="ru-RU" sz="1200" b="0" i="0" kern="1200" dirty="0" smtClean="0">
                <a:solidFill>
                  <a:schemeClr val="tx1"/>
                </a:solidFill>
                <a:effectLst/>
                <a:latin typeface="+mn-lt"/>
                <a:ea typeface="+mn-ea"/>
                <a:cs typeface="+mn-cs"/>
              </a:rPr>
              <a:t/>
            </a:r>
            <a:br>
              <a:rPr lang="ru-RU" sz="1200" b="0" i="0" kern="1200" dirty="0" smtClean="0">
                <a:solidFill>
                  <a:schemeClr val="tx1"/>
                </a:solidFill>
                <a:effectLst/>
                <a:latin typeface="+mn-lt"/>
                <a:ea typeface="+mn-ea"/>
                <a:cs typeface="+mn-cs"/>
              </a:rPr>
            </a:br>
            <a:r>
              <a:rPr lang="ru-RU" sz="1200" b="0" i="0" kern="1200" dirty="0" err="1" smtClean="0">
                <a:solidFill>
                  <a:schemeClr val="tx1"/>
                </a:solidFill>
                <a:effectLst/>
                <a:latin typeface="+mn-lt"/>
                <a:ea typeface="+mn-ea"/>
                <a:cs typeface="+mn-cs"/>
              </a:rPr>
              <a:t>Зазвичай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нейронні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мережі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потребують</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великої</a:t>
            </a:r>
            <a:r>
              <a:rPr lang="ru-RU" sz="1200" b="0" i="0" kern="1200" baseline="0" dirty="0" smtClean="0">
                <a:solidFill>
                  <a:schemeClr val="tx1"/>
                </a:solidFill>
                <a:effectLst/>
                <a:latin typeface="+mn-lt"/>
                <a:ea typeface="+mn-ea"/>
                <a:cs typeface="+mn-cs"/>
              </a:rPr>
              <a:t> та </a:t>
            </a:r>
            <a:r>
              <a:rPr lang="ru-RU" sz="1200" b="0" i="0" kern="1200" baseline="0" dirty="0" err="1" smtClean="0">
                <a:solidFill>
                  <a:schemeClr val="tx1"/>
                </a:solidFill>
                <a:effectLst/>
                <a:latin typeface="+mn-lt"/>
                <a:ea typeface="+mn-ea"/>
                <a:cs typeface="+mn-cs"/>
              </a:rPr>
              <a:t>коректно</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організованої</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бази</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даних</a:t>
            </a:r>
            <a:r>
              <a:rPr lang="ru-RU" sz="1200" b="0" i="0" kern="1200" baseline="0" dirty="0" smtClean="0">
                <a:solidFill>
                  <a:schemeClr val="tx1"/>
                </a:solidFill>
                <a:effectLst/>
                <a:latin typeface="+mn-lt"/>
                <a:ea typeface="+mn-ea"/>
                <a:cs typeface="+mn-cs"/>
              </a:rPr>
              <a:t> для </a:t>
            </a:r>
            <a:r>
              <a:rPr lang="ru-RU" sz="1200" b="0" i="0" kern="1200" baseline="0" dirty="0" err="1" smtClean="0">
                <a:solidFill>
                  <a:schemeClr val="tx1"/>
                </a:solidFill>
                <a:effectLst/>
                <a:latin typeface="+mn-lt"/>
                <a:ea typeface="+mn-ea"/>
                <a:cs typeface="+mn-cs"/>
              </a:rPr>
              <a:t>навчання</a:t>
            </a:r>
            <a:r>
              <a:rPr lang="ru-RU" sz="1200" b="0" i="0" kern="1200" baseline="0" dirty="0" smtClean="0">
                <a:solidFill>
                  <a:schemeClr val="tx1"/>
                </a:solidFill>
                <a:effectLst/>
                <a:latin typeface="+mn-lt"/>
                <a:ea typeface="+mn-ea"/>
                <a:cs typeface="+mn-cs"/>
              </a:rPr>
              <a:t>. Через </a:t>
            </a:r>
            <a:r>
              <a:rPr lang="ru-RU" sz="1200" b="0" i="0" kern="1200" baseline="0" dirty="0" err="1" smtClean="0">
                <a:solidFill>
                  <a:schemeClr val="tx1"/>
                </a:solidFill>
                <a:effectLst/>
                <a:latin typeface="+mn-lt"/>
                <a:ea typeface="+mn-ea"/>
                <a:cs typeface="+mn-cs"/>
              </a:rPr>
              <a:t>зростаючу</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популярність</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нейронні</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мережі</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стають</a:t>
            </a:r>
            <a:r>
              <a:rPr lang="ru-RU" sz="1200" b="0" i="0" kern="1200" baseline="0" dirty="0" smtClean="0">
                <a:solidFill>
                  <a:schemeClr val="tx1"/>
                </a:solidFill>
                <a:effectLst/>
                <a:latin typeface="+mn-lt"/>
                <a:ea typeface="+mn-ea"/>
                <a:cs typeface="+mn-cs"/>
              </a:rPr>
              <a:t> все </a:t>
            </a:r>
            <a:r>
              <a:rPr lang="ru-RU" sz="1200" b="0" i="0" kern="1200" baseline="0" dirty="0" err="1" smtClean="0">
                <a:solidFill>
                  <a:schemeClr val="tx1"/>
                </a:solidFill>
                <a:effectLst/>
                <a:latin typeface="+mn-lt"/>
                <a:ea typeface="+mn-ea"/>
                <a:cs typeface="+mn-cs"/>
              </a:rPr>
              <a:t>більшими</a:t>
            </a:r>
            <a:r>
              <a:rPr lang="ru-RU" sz="1200" b="0" i="0" kern="1200" baseline="0" dirty="0" smtClean="0">
                <a:solidFill>
                  <a:schemeClr val="tx1"/>
                </a:solidFill>
                <a:effectLst/>
                <a:latin typeface="+mn-lt"/>
                <a:ea typeface="+mn-ea"/>
                <a:cs typeface="+mn-cs"/>
              </a:rPr>
              <a:t> і </a:t>
            </a:r>
            <a:r>
              <a:rPr lang="ru-RU" sz="1200" b="0" i="0" kern="1200" baseline="0" dirty="0" err="1" smtClean="0">
                <a:solidFill>
                  <a:schemeClr val="tx1"/>
                </a:solidFill>
                <a:effectLst/>
                <a:latin typeface="+mn-lt"/>
                <a:ea typeface="+mn-ea"/>
                <a:cs typeface="+mn-cs"/>
              </a:rPr>
              <a:t>складнішими</a:t>
            </a:r>
            <a:r>
              <a:rPr lang="ru-RU" sz="1200" b="0" i="0" kern="1200" baseline="0" dirty="0" smtClean="0">
                <a:solidFill>
                  <a:schemeClr val="tx1"/>
                </a:solidFill>
                <a:effectLst/>
                <a:latin typeface="+mn-lt"/>
                <a:ea typeface="+mn-ea"/>
                <a:cs typeface="+mn-cs"/>
              </a:rPr>
              <a:t> та </a:t>
            </a:r>
            <a:r>
              <a:rPr lang="ru-RU" sz="1200" b="0" i="0" kern="1200" baseline="0" dirty="0" err="1" smtClean="0">
                <a:solidFill>
                  <a:schemeClr val="tx1"/>
                </a:solidFill>
                <a:effectLst/>
                <a:latin typeface="+mn-lt"/>
                <a:ea typeface="+mn-ea"/>
                <a:cs typeface="+mn-cs"/>
              </a:rPr>
              <a:t>охоплюють</a:t>
            </a:r>
            <a:r>
              <a:rPr lang="ru-RU" sz="1200" b="0" i="0" kern="1200" baseline="0" dirty="0" smtClean="0">
                <a:solidFill>
                  <a:schemeClr val="tx1"/>
                </a:solidFill>
                <a:effectLst/>
                <a:latin typeface="+mn-lt"/>
                <a:ea typeface="+mn-ea"/>
                <a:cs typeface="+mn-cs"/>
              </a:rPr>
              <a:t> все </a:t>
            </a:r>
            <a:r>
              <a:rPr lang="ru-RU" sz="1200" b="0" i="0" kern="1200" baseline="0" dirty="0" err="1" smtClean="0">
                <a:solidFill>
                  <a:schemeClr val="tx1"/>
                </a:solidFill>
                <a:effectLst/>
                <a:latin typeface="+mn-lt"/>
                <a:ea typeface="+mn-ea"/>
                <a:cs typeface="+mn-cs"/>
              </a:rPr>
              <a:t>більше</a:t>
            </a:r>
            <a:r>
              <a:rPr lang="ru-RU" sz="1200" b="0" i="0" kern="1200" baseline="0" dirty="0" smtClean="0">
                <a:solidFill>
                  <a:schemeClr val="tx1"/>
                </a:solidFill>
                <a:effectLst/>
                <a:latin typeface="+mn-lt"/>
                <a:ea typeface="+mn-ea"/>
                <a:cs typeface="+mn-cs"/>
              </a:rPr>
              <a:t> сфер </a:t>
            </a:r>
            <a:r>
              <a:rPr lang="ru-RU" sz="1200" b="0" i="0" kern="1200" baseline="0" dirty="0" err="1" smtClean="0">
                <a:solidFill>
                  <a:schemeClr val="tx1"/>
                </a:solidFill>
                <a:effectLst/>
                <a:latin typeface="+mn-lt"/>
                <a:ea typeface="+mn-ea"/>
                <a:cs typeface="+mn-cs"/>
              </a:rPr>
              <a:t>життя</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що</a:t>
            </a:r>
            <a:r>
              <a:rPr lang="ru-RU" sz="1200" b="0" i="0" kern="1200" baseline="0" dirty="0" smtClean="0">
                <a:solidFill>
                  <a:schemeClr val="tx1"/>
                </a:solidFill>
                <a:effectLst/>
                <a:latin typeface="+mn-lt"/>
                <a:ea typeface="+mn-ea"/>
                <a:cs typeface="+mn-cs"/>
              </a:rPr>
              <a:t> в свою </a:t>
            </a:r>
            <a:r>
              <a:rPr lang="ru-RU" sz="1200" b="0" i="0" kern="1200" baseline="0" dirty="0" err="1" smtClean="0">
                <a:solidFill>
                  <a:schemeClr val="tx1"/>
                </a:solidFill>
                <a:effectLst/>
                <a:latin typeface="+mn-lt"/>
                <a:ea typeface="+mn-ea"/>
                <a:cs typeface="+mn-cs"/>
              </a:rPr>
              <a:t>чергу</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вимагає</a:t>
            </a:r>
            <a:r>
              <a:rPr lang="ru-RU" sz="1200" b="0" i="0" kern="1200" baseline="0" dirty="0" smtClean="0">
                <a:solidFill>
                  <a:schemeClr val="tx1"/>
                </a:solidFill>
                <a:effectLst/>
                <a:latin typeface="+mn-lt"/>
                <a:ea typeface="+mn-ea"/>
                <a:cs typeface="+mn-cs"/>
              </a:rPr>
              <a:t> все </a:t>
            </a:r>
            <a:r>
              <a:rPr lang="ru-RU" sz="1200" b="0" i="0" kern="1200" baseline="0" dirty="0" err="1" smtClean="0">
                <a:solidFill>
                  <a:schemeClr val="tx1"/>
                </a:solidFill>
                <a:effectLst/>
                <a:latin typeface="+mn-lt"/>
                <a:ea typeface="+mn-ea"/>
                <a:cs typeface="+mn-cs"/>
              </a:rPr>
              <a:t>більше</a:t>
            </a:r>
            <a:r>
              <a:rPr lang="ru-RU" sz="1200" b="0" i="0" kern="1200" baseline="0" dirty="0" smtClean="0">
                <a:solidFill>
                  <a:schemeClr val="tx1"/>
                </a:solidFill>
                <a:effectLst/>
                <a:latin typeface="+mn-lt"/>
                <a:ea typeface="+mn-ea"/>
                <a:cs typeface="+mn-cs"/>
              </a:rPr>
              <a:t> й </a:t>
            </a:r>
            <a:r>
              <a:rPr lang="ru-RU" sz="1200" b="0" i="0" kern="1200" baseline="0" dirty="0" err="1" smtClean="0">
                <a:solidFill>
                  <a:schemeClr val="tx1"/>
                </a:solidFill>
                <a:effectLst/>
                <a:latin typeface="+mn-lt"/>
                <a:ea typeface="+mn-ea"/>
                <a:cs typeface="+mn-cs"/>
              </a:rPr>
              <a:t>більше</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ресурсів</a:t>
            </a:r>
            <a:r>
              <a:rPr lang="ru-RU" sz="1200" b="0" i="0" kern="1200" baseline="0" dirty="0" smtClean="0">
                <a:solidFill>
                  <a:schemeClr val="tx1"/>
                </a:solidFill>
                <a:effectLst/>
                <a:latin typeface="+mn-lt"/>
                <a:ea typeface="+mn-ea"/>
                <a:cs typeface="+mn-cs"/>
              </a:rPr>
              <a:t> та </a:t>
            </a:r>
            <a:r>
              <a:rPr lang="ru-RU" sz="1200" b="0" i="0" kern="1200" baseline="0" dirty="0" err="1" smtClean="0">
                <a:solidFill>
                  <a:schemeClr val="tx1"/>
                </a:solidFill>
                <a:effectLst/>
                <a:latin typeface="+mn-lt"/>
                <a:ea typeface="+mn-ea"/>
                <a:cs typeface="+mn-cs"/>
              </a:rPr>
              <a:t>нових</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рішень</a:t>
            </a:r>
            <a:r>
              <a:rPr lang="ru-RU" sz="1200" b="0" i="0" kern="1200" baseline="0" dirty="0" smtClean="0">
                <a:solidFill>
                  <a:schemeClr val="tx1"/>
                </a:solidFill>
                <a:effectLst/>
                <a:latin typeface="+mn-lt"/>
                <a:ea typeface="+mn-ea"/>
                <a:cs typeface="+mn-cs"/>
              </a:rPr>
              <a:t> для </a:t>
            </a:r>
            <a:r>
              <a:rPr lang="ru-RU" sz="1200" b="0" i="0" kern="1200" baseline="0" dirty="0" err="1" smtClean="0">
                <a:solidFill>
                  <a:schemeClr val="tx1"/>
                </a:solidFill>
                <a:effectLst/>
                <a:latin typeface="+mn-lt"/>
                <a:ea typeface="+mn-ea"/>
                <a:cs typeface="+mn-cs"/>
              </a:rPr>
              <a:t>їх</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розробки</a:t>
            </a:r>
            <a:r>
              <a:rPr lang="ru-RU" sz="1200" b="0" i="0" kern="1200" baseline="0" dirty="0" smtClean="0">
                <a:solidFill>
                  <a:schemeClr val="tx1"/>
                </a:solidFill>
                <a:effectLst/>
                <a:latin typeface="+mn-lt"/>
                <a:ea typeface="+mn-ea"/>
                <a:cs typeface="+mn-cs"/>
              </a:rPr>
              <a:t>.</a:t>
            </a: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smtClean="0">
              <a:latin typeface="Trebuchet MS"/>
              <a:cs typeface="Trebuchet M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3</a:t>
            </a:fld>
            <a:endParaRPr lang="ru-RU"/>
          </a:p>
        </p:txBody>
      </p:sp>
    </p:spTree>
    <p:extLst>
      <p:ext uri="{BB962C8B-B14F-4D97-AF65-F5344CB8AC3E}">
        <p14:creationId xmlns:p14="http://schemas.microsoft.com/office/powerpoint/2010/main" val="2087961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Навчання</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галузь</a:t>
            </a:r>
            <a:r>
              <a:rPr lang="ru-RU" sz="1200" b="0" i="0" kern="1200" dirty="0" smtClean="0">
                <a:solidFill>
                  <a:schemeClr val="tx1"/>
                </a:solidFill>
                <a:effectLst/>
                <a:latin typeface="+mn-lt"/>
                <a:ea typeface="+mn-ea"/>
                <a:cs typeface="+mn-cs"/>
              </a:rPr>
              <a:t> машинного </a:t>
            </a:r>
            <a:r>
              <a:rPr lang="ru-RU" sz="1200" b="0" i="0" kern="1200" dirty="0" err="1" smtClean="0">
                <a:solidFill>
                  <a:schemeClr val="tx1"/>
                </a:solidFill>
                <a:effectLst/>
                <a:latin typeface="+mn-lt"/>
                <a:ea typeface="+mn-ea"/>
                <a:cs typeface="+mn-cs"/>
              </a:rPr>
              <a:t>навчання</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якій</a:t>
            </a:r>
            <a:r>
              <a:rPr lang="ru-RU" sz="1200" b="0" i="0" kern="1200" dirty="0" smtClean="0">
                <a:solidFill>
                  <a:schemeClr val="tx1"/>
                </a:solidFill>
                <a:effectLst/>
                <a:latin typeface="+mn-lt"/>
                <a:ea typeface="+mn-ea"/>
                <a:cs typeface="+mn-cs"/>
              </a:rPr>
              <a:t> агент </a:t>
            </a:r>
            <a:r>
              <a:rPr lang="ru-RU" sz="1200" b="0" i="0" kern="1200" dirty="0" err="1" smtClean="0">
                <a:solidFill>
                  <a:schemeClr val="tx1"/>
                </a:solidFill>
                <a:effectLst/>
                <a:latin typeface="+mn-lt"/>
                <a:ea typeface="+mn-ea"/>
                <a:cs typeface="+mn-cs"/>
              </a:rPr>
              <a:t>навчається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взаємодіяти</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динамічним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середовищем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максимізуючи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сумарну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нагороду</a:t>
            </a:r>
            <a:r>
              <a:rPr lang="ru-RU" sz="1200" b="0" i="0" kern="1200" dirty="0" smtClean="0">
                <a:solidFill>
                  <a:schemeClr val="tx1"/>
                </a:solidFill>
                <a:effectLst/>
                <a:latin typeface="+mn-lt"/>
                <a:ea typeface="+mn-ea"/>
                <a:cs typeface="+mn-cs"/>
              </a:rPr>
              <a:t>, яку </a:t>
            </a:r>
            <a:r>
              <a:rPr lang="ru-RU" sz="1200" b="0" i="0" kern="1200" dirty="0" err="1" smtClean="0">
                <a:solidFill>
                  <a:schemeClr val="tx1"/>
                </a:solidFill>
                <a:effectLst/>
                <a:latin typeface="+mn-lt"/>
                <a:ea typeface="+mn-ea"/>
                <a:cs typeface="+mn-cs"/>
              </a:rPr>
              <a:t>він</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отримує</a:t>
            </a:r>
            <a:r>
              <a:rPr lang="ru-RU" sz="1200" b="0" i="0" kern="1200" dirty="0" smtClean="0">
                <a:solidFill>
                  <a:schemeClr val="tx1"/>
                </a:solidFill>
                <a:effectLst/>
                <a:latin typeface="+mn-lt"/>
                <a:ea typeface="+mn-ea"/>
                <a:cs typeface="+mn-cs"/>
              </a:rPr>
              <a:t> за </a:t>
            </a:r>
            <a:r>
              <a:rPr lang="ru-RU" sz="1200" b="0" i="0" kern="1200" dirty="0" err="1" smtClean="0">
                <a:solidFill>
                  <a:schemeClr val="tx1"/>
                </a:solidFill>
                <a:effectLst/>
                <a:latin typeface="+mn-lt"/>
                <a:ea typeface="+mn-ea"/>
                <a:cs typeface="+mn-cs"/>
              </a:rPr>
              <a:t>свої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дії</a:t>
            </a:r>
            <a:r>
              <a:rPr lang="ru-RU" sz="1200" b="0" i="0" kern="1200" dirty="0" smtClean="0">
                <a:solidFill>
                  <a:schemeClr val="tx1"/>
                </a:solidFill>
                <a:effectLst/>
                <a:latin typeface="+mn-lt"/>
                <a:ea typeface="+mn-ea"/>
                <a:cs typeface="+mn-cs"/>
              </a:rPr>
              <a:t>.</a:t>
            </a:r>
          </a:p>
          <a:p>
            <a:endParaRPr lang="uk-UA"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Навчання</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застосовується</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багатьох</a:t>
            </a:r>
            <a:r>
              <a:rPr lang="ru-RU" sz="1200" b="0" i="0" kern="1200" dirty="0" smtClean="0">
                <a:solidFill>
                  <a:schemeClr val="tx1"/>
                </a:solidFill>
                <a:effectLst/>
                <a:latin typeface="+mn-lt"/>
                <a:ea typeface="+mn-ea"/>
                <a:cs typeface="+mn-cs"/>
              </a:rPr>
              <a:t> областях, таких як </a:t>
            </a:r>
            <a:r>
              <a:rPr lang="ru-RU" sz="1200" b="0" i="0" kern="1200" dirty="0" err="1" smtClean="0">
                <a:solidFill>
                  <a:schemeClr val="tx1"/>
                </a:solidFill>
                <a:effectLst/>
                <a:latin typeface="+mn-lt"/>
                <a:ea typeface="+mn-ea"/>
                <a:cs typeface="+mn-cs"/>
              </a:rPr>
              <a:t>автономні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роботи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ігрова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індустрія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управління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виробництвом</a:t>
            </a:r>
            <a:r>
              <a:rPr lang="ru-RU" sz="1200" b="0" i="0" kern="1200" dirty="0" smtClean="0">
                <a:solidFill>
                  <a:schemeClr val="tx1"/>
                </a:solidFill>
                <a:effectLst/>
                <a:latin typeface="+mn-lt"/>
                <a:ea typeface="+mn-ea"/>
                <a:cs typeface="+mn-cs"/>
              </a:rPr>
              <a:t> та </a:t>
            </a:r>
            <a:r>
              <a:rPr lang="ru-RU" sz="1200" b="0" i="0" kern="1200" dirty="0" err="1" smtClean="0">
                <a:solidFill>
                  <a:schemeClr val="tx1"/>
                </a:solidFill>
                <a:effectLst/>
                <a:latin typeface="+mn-lt"/>
                <a:ea typeface="+mn-ea"/>
                <a:cs typeface="+mn-cs"/>
              </a:rPr>
              <a:t>інші</a:t>
            </a:r>
            <a:r>
              <a:rPr lang="ru-RU" sz="1200" b="0" i="0" kern="1200" dirty="0" smtClean="0">
                <a:solidFill>
                  <a:schemeClr val="tx1"/>
                </a:solidFill>
                <a:effectLst/>
                <a:latin typeface="+mn-lt"/>
                <a:ea typeface="+mn-ea"/>
                <a:cs typeface="+mn-cs"/>
              </a:rPr>
              <a:t>, де </a:t>
            </a:r>
            <a:r>
              <a:rPr lang="ru-RU" sz="1200" b="0" i="0" kern="1200" dirty="0" err="1" smtClean="0">
                <a:solidFill>
                  <a:schemeClr val="tx1"/>
                </a:solidFill>
                <a:effectLst/>
                <a:latin typeface="+mn-lt"/>
                <a:ea typeface="+mn-ea"/>
                <a:cs typeface="+mn-cs"/>
              </a:rPr>
              <a:t>необхідно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приймати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рішення</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динамічних</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умовах</a:t>
            </a:r>
            <a:r>
              <a:rPr lang="ru-RU" sz="1200" b="0" i="0" kern="1200" dirty="0" smtClean="0">
                <a:solidFill>
                  <a:schemeClr val="tx1"/>
                </a:solidFill>
                <a:effectLst/>
                <a:latin typeface="+mn-lt"/>
                <a:ea typeface="+mn-ea"/>
                <a:cs typeface="+mn-cs"/>
              </a:rPr>
              <a:t> з метою </a:t>
            </a:r>
            <a:r>
              <a:rPr lang="ru-RU" sz="1200" b="0" i="0" kern="1200" dirty="0" err="1" smtClean="0">
                <a:solidFill>
                  <a:schemeClr val="tx1"/>
                </a:solidFill>
                <a:effectLst/>
                <a:latin typeface="+mn-lt"/>
                <a:ea typeface="+mn-ea"/>
                <a:cs typeface="+mn-cs"/>
              </a:rPr>
              <a:t>максимізації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певного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показника</a:t>
            </a:r>
            <a:r>
              <a:rPr lang="ru-RU" sz="1200" b="0" i="0" kern="1200" dirty="0" smtClean="0">
                <a:solidFill>
                  <a:schemeClr val="tx1"/>
                </a:solidFill>
                <a:effectLst/>
                <a:latin typeface="+mn-lt"/>
                <a:ea typeface="+mn-ea"/>
                <a:cs typeface="+mn-cs"/>
              </a:rPr>
              <a:t>.</a:t>
            </a:r>
          </a:p>
          <a:p>
            <a:endParaRPr lang="uk-UA"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Агент </a:t>
            </a:r>
            <a:r>
              <a:rPr lang="ru-RU" sz="1200" b="0" i="0" kern="1200" dirty="0" err="1" smtClean="0">
                <a:solidFill>
                  <a:schemeClr val="tx1"/>
                </a:solidFill>
                <a:effectLst/>
                <a:latin typeface="+mn-lt"/>
                <a:ea typeface="+mn-ea"/>
                <a:cs typeface="+mn-cs"/>
              </a:rPr>
              <a:t>взаємодіє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із</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середовищем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спостерігаючи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його</a:t>
            </a:r>
            <a:r>
              <a:rPr lang="ru-RU" sz="1200" b="0" i="0" kern="1200" dirty="0" smtClean="0">
                <a:solidFill>
                  <a:schemeClr val="tx1"/>
                </a:solidFill>
                <a:effectLst/>
                <a:latin typeface="+mn-lt"/>
                <a:ea typeface="+mn-ea"/>
                <a:cs typeface="+mn-cs"/>
              </a:rPr>
              <a:t> стан і </a:t>
            </a:r>
            <a:r>
              <a:rPr lang="ru-RU" sz="1200" b="0" i="0" kern="1200" dirty="0" err="1" smtClean="0">
                <a:solidFill>
                  <a:schemeClr val="tx1"/>
                </a:solidFill>
                <a:effectLst/>
                <a:latin typeface="+mn-lt"/>
                <a:ea typeface="+mn-ea"/>
                <a:cs typeface="+mn-cs"/>
              </a:rPr>
              <a:t>виконуючи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Він</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отримує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нагороду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чи</a:t>
            </a:r>
            <a:r>
              <a:rPr lang="ru-RU" sz="1200" b="0" i="0" kern="1200" dirty="0" smtClean="0">
                <a:solidFill>
                  <a:schemeClr val="tx1"/>
                </a:solidFill>
                <a:effectLst/>
                <a:latin typeface="+mn-lt"/>
                <a:ea typeface="+mn-ea"/>
                <a:cs typeface="+mn-cs"/>
              </a:rPr>
              <a:t> штраф за </a:t>
            </a:r>
            <a:r>
              <a:rPr lang="ru-RU" sz="1200" b="0" i="0" kern="1200" dirty="0" err="1" smtClean="0">
                <a:solidFill>
                  <a:schemeClr val="tx1"/>
                </a:solidFill>
                <a:effectLst/>
                <a:latin typeface="+mn-lt"/>
                <a:ea typeface="+mn-ea"/>
                <a:cs typeface="+mn-cs"/>
              </a:rPr>
              <a:t>свої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що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дозволяє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йому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вдосконалювати</a:t>
            </a:r>
            <a:r>
              <a:rPr lang="ru-RU" sz="1200" b="0" i="0" kern="1200" dirty="0" smtClean="0">
                <a:solidFill>
                  <a:schemeClr val="tx1"/>
                </a:solidFill>
                <a:effectLst/>
                <a:latin typeface="+mn-lt"/>
                <a:ea typeface="+mn-ea"/>
                <a:cs typeface="+mn-cs"/>
              </a:rPr>
              <a:t> свою </a:t>
            </a:r>
            <a:r>
              <a:rPr lang="ru-RU" sz="1200" b="0" i="0" kern="1200" dirty="0" err="1" smtClean="0">
                <a:solidFill>
                  <a:schemeClr val="tx1"/>
                </a:solidFill>
                <a:effectLst/>
                <a:latin typeface="+mn-lt"/>
                <a:ea typeface="+mn-ea"/>
                <a:cs typeface="+mn-cs"/>
              </a:rPr>
              <a:t>стратегію</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дій</a:t>
            </a:r>
            <a:r>
              <a:rPr lang="ru-RU" sz="1200" b="0" i="0" kern="1200" dirty="0" smtClean="0">
                <a:solidFill>
                  <a:schemeClr val="tx1"/>
                </a:solidFill>
                <a:effectLst/>
                <a:latin typeface="+mn-lt"/>
                <a:ea typeface="+mn-ea"/>
                <a:cs typeface="+mn-cs"/>
              </a:rPr>
              <a:t> через </a:t>
            </a:r>
            <a:r>
              <a:rPr lang="ru-RU" sz="1200" b="0" i="0" kern="1200" dirty="0" err="1" smtClean="0">
                <a:solidFill>
                  <a:schemeClr val="tx1"/>
                </a:solidFill>
                <a:effectLst/>
                <a:latin typeface="+mn-lt"/>
                <a:ea typeface="+mn-ea"/>
                <a:cs typeface="+mn-cs"/>
              </a:rPr>
              <a:t>спроби</a:t>
            </a:r>
            <a:r>
              <a:rPr lang="ru-RU" sz="1200" b="0" i="0" kern="1200" dirty="0" smtClean="0">
                <a:solidFill>
                  <a:schemeClr val="tx1"/>
                </a:solidFill>
                <a:effectLst/>
                <a:latin typeface="+mn-lt"/>
                <a:ea typeface="+mn-ea"/>
                <a:cs typeface="+mn-cs"/>
              </a:rPr>
              <a:t> та </a:t>
            </a:r>
            <a:r>
              <a:rPr lang="ru-RU" sz="1200" b="0" i="0" kern="1200" dirty="0" err="1" smtClean="0">
                <a:solidFill>
                  <a:schemeClr val="tx1"/>
                </a:solidFill>
                <a:effectLst/>
                <a:latin typeface="+mn-lt"/>
                <a:ea typeface="+mn-ea"/>
                <a:cs typeface="+mn-cs"/>
              </a:rPr>
              <a:t>помилки</a:t>
            </a:r>
            <a:r>
              <a:rPr lang="ru-RU" sz="1200" b="0" i="0" kern="1200" dirty="0" smtClean="0">
                <a:solidFill>
                  <a:schemeClr val="tx1"/>
                </a:solidFill>
                <a:effectLst/>
                <a:latin typeface="+mn-lt"/>
                <a:ea typeface="+mn-ea"/>
                <a:cs typeface="+mn-cs"/>
              </a:rPr>
              <a:t>,</a:t>
            </a:r>
            <a:r>
              <a:rPr lang="ru-RU" sz="1200" b="0" i="0" kern="1200" baseline="0" dirty="0" smtClean="0">
                <a:solidFill>
                  <a:schemeClr val="tx1"/>
                </a:solidFill>
                <a:effectLst/>
                <a:latin typeface="+mn-lt"/>
                <a:ea typeface="+mn-ea"/>
                <a:cs typeface="+mn-cs"/>
              </a:rPr>
              <a:t> тому не </a:t>
            </a:r>
            <a:r>
              <a:rPr lang="ru-RU" sz="1200" b="0" i="0" kern="1200" baseline="0" dirty="0" err="1" smtClean="0">
                <a:solidFill>
                  <a:schemeClr val="tx1"/>
                </a:solidFill>
                <a:effectLst/>
                <a:latin typeface="+mn-lt"/>
                <a:ea typeface="+mn-ea"/>
                <a:cs typeface="+mn-cs"/>
              </a:rPr>
              <a:t>вимагає</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бази</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даних</a:t>
            </a:r>
            <a:r>
              <a:rPr lang="ru-RU" sz="1200" b="0" i="0" kern="1200" baseline="0" dirty="0" smtClean="0">
                <a:solidFill>
                  <a:schemeClr val="tx1"/>
                </a:solidFill>
                <a:effectLst/>
                <a:latin typeface="+mn-lt"/>
                <a:ea typeface="+mn-ea"/>
                <a:cs typeface="+mn-cs"/>
              </a:rPr>
              <a:t> для початку </a:t>
            </a:r>
            <a:r>
              <a:rPr lang="ru-RU" sz="1200" b="0" i="0" kern="1200" baseline="0" dirty="0" err="1" smtClean="0">
                <a:solidFill>
                  <a:schemeClr val="tx1"/>
                </a:solidFill>
                <a:effectLst/>
                <a:latin typeface="+mn-lt"/>
                <a:ea typeface="+mn-ea"/>
                <a:cs typeface="+mn-cs"/>
              </a:rPr>
              <a:t>навчання</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Зазвичай</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навчання</a:t>
            </a:r>
            <a:r>
              <a:rPr lang="ru-RU" sz="1200" b="0" i="0" kern="1200" baseline="0" dirty="0" smtClean="0">
                <a:solidFill>
                  <a:schemeClr val="tx1"/>
                </a:solidFill>
                <a:effectLst/>
                <a:latin typeface="+mn-lt"/>
                <a:ea typeface="+mn-ea"/>
                <a:cs typeface="+mn-cs"/>
              </a:rPr>
              <a:t> з </a:t>
            </a:r>
            <a:r>
              <a:rPr lang="ru-RU" sz="1200" b="0" i="0" kern="1200" baseline="0" dirty="0" err="1" smtClean="0">
                <a:solidFill>
                  <a:schemeClr val="tx1"/>
                </a:solidFill>
                <a:effectLst/>
                <a:latin typeface="+mn-lt"/>
                <a:ea typeface="+mn-ea"/>
                <a:cs typeface="+mn-cs"/>
              </a:rPr>
              <a:t>підкріпленням</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базується</a:t>
            </a:r>
            <a:r>
              <a:rPr lang="ru-RU" sz="1200" b="0" i="0" kern="1200" baseline="0" dirty="0" smtClean="0">
                <a:solidFill>
                  <a:schemeClr val="tx1"/>
                </a:solidFill>
                <a:effectLst/>
                <a:latin typeface="+mn-lt"/>
                <a:ea typeface="+mn-ea"/>
                <a:cs typeface="+mn-cs"/>
              </a:rPr>
              <a:t> на </a:t>
            </a:r>
            <a:r>
              <a:rPr lang="ru-RU" sz="1200" b="0" i="0" kern="1200" baseline="0" dirty="0" err="1" smtClean="0">
                <a:solidFill>
                  <a:schemeClr val="tx1"/>
                </a:solidFill>
                <a:effectLst/>
                <a:latin typeface="+mn-lt"/>
                <a:ea typeface="+mn-ea"/>
                <a:cs typeface="+mn-cs"/>
              </a:rPr>
              <a:t>нейронній</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мережі</a:t>
            </a:r>
            <a:r>
              <a:rPr lang="ru-RU" sz="1200" b="0" i="0" kern="1200" baseline="0" dirty="0" smtClean="0">
                <a:solidFill>
                  <a:schemeClr val="tx1"/>
                </a:solidFill>
                <a:effectLst/>
                <a:latin typeface="+mn-lt"/>
                <a:ea typeface="+mn-ea"/>
                <a:cs typeface="+mn-cs"/>
              </a:rPr>
              <a:t>, яка </a:t>
            </a:r>
            <a:r>
              <a:rPr lang="ru-RU" sz="1200" b="0" i="0" kern="1200" baseline="0" dirty="0" err="1" smtClean="0">
                <a:solidFill>
                  <a:schemeClr val="tx1"/>
                </a:solidFill>
                <a:effectLst/>
                <a:latin typeface="+mn-lt"/>
                <a:ea typeface="+mn-ea"/>
                <a:cs typeface="+mn-cs"/>
              </a:rPr>
              <a:t>використовується</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у </a:t>
            </a:r>
            <a:r>
              <a:rPr lang="ru-RU" sz="1200" b="0" i="0" kern="1200" dirty="0" err="1" smtClean="0">
                <a:solidFill>
                  <a:schemeClr val="tx1"/>
                </a:solidFill>
                <a:effectLst/>
                <a:latin typeface="+mn-lt"/>
                <a:ea typeface="+mn-ea"/>
                <a:cs typeface="+mn-cs"/>
              </a:rPr>
              <a:t>якості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функції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наближення</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агентів</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навчання</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вирішення</a:t>
            </a:r>
            <a:r>
              <a:rPr lang="ru-RU" sz="1200" b="0" i="0" kern="1200" dirty="0" smtClean="0">
                <a:solidFill>
                  <a:schemeClr val="tx1"/>
                </a:solidFill>
                <a:effectLst/>
                <a:latin typeface="+mn-lt"/>
                <a:ea typeface="+mn-ea"/>
                <a:cs typeface="+mn-cs"/>
              </a:rPr>
              <a:t> задач.</a:t>
            </a:r>
          </a:p>
          <a:p>
            <a:endParaRPr lang="uk-UA"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У </a:t>
            </a:r>
            <a:r>
              <a:rPr lang="ru-RU" sz="1200" b="0" i="0" kern="1200" dirty="0" err="1" smtClean="0">
                <a:solidFill>
                  <a:schemeClr val="tx1"/>
                </a:solidFill>
                <a:effectLst/>
                <a:latin typeface="+mn-lt"/>
                <a:ea typeface="+mn-ea"/>
                <a:cs typeface="+mn-cs"/>
              </a:rPr>
              <a:t>навчанні</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функція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цінності</a:t>
            </a:r>
            <a:r>
              <a:rPr lang="ru-RU" sz="1200" b="0" i="0" kern="1200" dirty="0" smtClean="0">
                <a:solidFill>
                  <a:schemeClr val="tx1"/>
                </a:solidFill>
                <a:effectLst/>
                <a:latin typeface="+mn-lt"/>
                <a:ea typeface="+mn-ea"/>
                <a:cs typeface="+mn-cs"/>
              </a:rPr>
              <a:t> (часто </a:t>
            </a:r>
            <a:r>
              <a:rPr lang="ru-RU" sz="1200" b="0" i="0" kern="1200" dirty="0" err="1" smtClean="0">
                <a:solidFill>
                  <a:schemeClr val="tx1"/>
                </a:solidFill>
                <a:effectLst/>
                <a:latin typeface="+mn-lt"/>
                <a:ea typeface="+mn-ea"/>
                <a:cs typeface="+mn-cs"/>
              </a:rPr>
              <a:t>позначається</a:t>
            </a:r>
            <a:r>
              <a:rPr lang="ru-RU" sz="1200" b="0" i="0" kern="1200" dirty="0" smtClean="0">
                <a:solidFill>
                  <a:schemeClr val="tx1"/>
                </a:solidFill>
                <a:effectLst/>
                <a:latin typeface="+mn-lt"/>
                <a:ea typeface="+mn-ea"/>
                <a:cs typeface="+mn-cs"/>
              </a:rPr>
              <a:t> як </a:t>
            </a:r>
            <a:r>
              <a:rPr lang="en-US" sz="1200" b="0" i="0" kern="1200" dirty="0" smtClean="0">
                <a:solidFill>
                  <a:schemeClr val="tx1"/>
                </a:solidFill>
                <a:effectLst/>
                <a:latin typeface="+mn-lt"/>
                <a:ea typeface="+mn-ea"/>
                <a:cs typeface="+mn-cs"/>
              </a:rPr>
              <a:t>Q-</a:t>
            </a:r>
            <a:r>
              <a:rPr lang="ru-RU" sz="1200" b="0" i="0" kern="1200" dirty="0" err="1" smtClean="0">
                <a:solidFill>
                  <a:schemeClr val="tx1"/>
                </a:solidFill>
                <a:effectLst/>
                <a:latin typeface="+mn-lt"/>
                <a:ea typeface="+mn-ea"/>
                <a:cs typeface="+mn-cs"/>
              </a:rPr>
              <a:t>функція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або</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t>
            </a:r>
            <a:r>
              <a:rPr lang="ru-RU" sz="1200" b="0" i="0" kern="1200" dirty="0" err="1" smtClean="0">
                <a:solidFill>
                  <a:schemeClr val="tx1"/>
                </a:solidFill>
                <a:effectLst/>
                <a:latin typeface="+mn-lt"/>
                <a:ea typeface="+mn-ea"/>
                <a:cs typeface="+mn-cs"/>
              </a:rPr>
              <a:t>функція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визначає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сумарну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нагороду</a:t>
            </a:r>
            <a:r>
              <a:rPr lang="ru-RU" sz="1200" b="0" i="0" kern="1200" dirty="0" smtClean="0">
                <a:solidFill>
                  <a:schemeClr val="tx1"/>
                </a:solidFill>
                <a:effectLst/>
                <a:latin typeface="+mn-lt"/>
                <a:ea typeface="+mn-ea"/>
                <a:cs typeface="+mn-cs"/>
              </a:rPr>
              <a:t>, яку агент </a:t>
            </a:r>
            <a:r>
              <a:rPr lang="ru-RU" sz="1200" b="0" i="0" kern="1200" dirty="0" err="1" smtClean="0">
                <a:solidFill>
                  <a:schemeClr val="tx1"/>
                </a:solidFill>
                <a:effectLst/>
                <a:latin typeface="+mn-lt"/>
                <a:ea typeface="+mn-ea"/>
                <a:cs typeface="+mn-cs"/>
              </a:rPr>
              <a:t>очікує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отримати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починаючи</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певного</a:t>
            </a:r>
            <a:r>
              <a:rPr lang="ru-RU" sz="1200" b="0" i="0" kern="1200" dirty="0" smtClean="0">
                <a:solidFill>
                  <a:schemeClr val="tx1"/>
                </a:solidFill>
                <a:effectLst/>
                <a:latin typeface="+mn-lt"/>
                <a:ea typeface="+mn-ea"/>
                <a:cs typeface="+mn-cs"/>
              </a:rPr>
              <a:t> стану та </a:t>
            </a:r>
            <a:r>
              <a:rPr lang="ru-RU" sz="1200" b="0" i="0" kern="1200" dirty="0" err="1" smtClean="0">
                <a:solidFill>
                  <a:schemeClr val="tx1"/>
                </a:solidFill>
                <a:effectLst/>
                <a:latin typeface="+mn-lt"/>
                <a:ea typeface="+mn-ea"/>
                <a:cs typeface="+mn-cs"/>
              </a:rPr>
              <a:t>використовуючи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певну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стратегію</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Нейронна</a:t>
            </a:r>
            <a:r>
              <a:rPr lang="ru-RU" sz="1200" b="0" i="0" kern="1200" dirty="0" smtClean="0">
                <a:solidFill>
                  <a:schemeClr val="tx1"/>
                </a:solidFill>
                <a:effectLst/>
                <a:latin typeface="+mn-lt"/>
                <a:ea typeface="+mn-ea"/>
                <a:cs typeface="+mn-cs"/>
              </a:rPr>
              <a:t> мережа </a:t>
            </a:r>
            <a:r>
              <a:rPr lang="ru-RU" sz="1200" b="0" i="0" kern="1200" dirty="0" err="1" smtClean="0">
                <a:solidFill>
                  <a:schemeClr val="tx1"/>
                </a:solidFill>
                <a:effectLst/>
                <a:latin typeface="+mn-lt"/>
                <a:ea typeface="+mn-ea"/>
                <a:cs typeface="+mn-cs"/>
              </a:rPr>
              <a:t>може</a:t>
            </a:r>
            <a:r>
              <a:rPr lang="ru-RU" sz="1200" b="0" i="0" kern="1200" dirty="0" smtClean="0">
                <a:solidFill>
                  <a:schemeClr val="tx1"/>
                </a:solidFill>
                <a:effectLst/>
                <a:latin typeface="+mn-lt"/>
                <a:ea typeface="+mn-ea"/>
                <a:cs typeface="+mn-cs"/>
              </a:rPr>
              <a:t> бути </a:t>
            </a:r>
            <a:r>
              <a:rPr lang="ru-RU" sz="1200" b="0" i="0" kern="1200" dirty="0" err="1" smtClean="0">
                <a:solidFill>
                  <a:schemeClr val="tx1"/>
                </a:solidFill>
                <a:effectLst/>
                <a:latin typeface="+mn-lt"/>
                <a:ea typeface="+mn-ea"/>
                <a:cs typeface="+mn-cs"/>
              </a:rPr>
              <a:t>використана</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апроксимації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цієї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функції</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4</a:t>
            </a:fld>
            <a:endParaRPr lang="ru-RU"/>
          </a:p>
        </p:txBody>
      </p:sp>
    </p:spTree>
    <p:extLst>
      <p:ext uri="{BB962C8B-B14F-4D97-AF65-F5344CB8AC3E}">
        <p14:creationId xmlns:p14="http://schemas.microsoft.com/office/powerpoint/2010/main" val="329695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Генетичний</a:t>
            </a:r>
            <a:r>
              <a:rPr lang="ru-RU" sz="1200" b="0" i="0" kern="1200" dirty="0" smtClean="0">
                <a:solidFill>
                  <a:schemeClr val="tx1"/>
                </a:solidFill>
                <a:effectLst/>
                <a:latin typeface="+mn-lt"/>
                <a:ea typeface="+mn-ea"/>
                <a:cs typeface="+mn-cs"/>
              </a:rPr>
              <a:t> алгоритм - </a:t>
            </a:r>
            <a:r>
              <a:rPr lang="ru-RU" sz="1200" b="0" i="0" kern="1200" dirty="0" err="1" smtClean="0">
                <a:solidFill>
                  <a:schemeClr val="tx1"/>
                </a:solidFill>
                <a:effectLst/>
                <a:latin typeface="+mn-lt"/>
                <a:ea typeface="+mn-ea"/>
                <a:cs typeface="+mn-cs"/>
              </a:rPr>
              <a:t>це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еволюційний</a:t>
            </a:r>
            <a:r>
              <a:rPr lang="ru-RU" sz="1200" b="0" i="0" kern="1200" dirty="0" smtClean="0">
                <a:solidFill>
                  <a:schemeClr val="tx1"/>
                </a:solidFill>
                <a:effectLst/>
                <a:latin typeface="+mn-lt"/>
                <a:ea typeface="+mn-ea"/>
                <a:cs typeface="+mn-cs"/>
              </a:rPr>
              <a:t> алгоритм, </a:t>
            </a:r>
            <a:r>
              <a:rPr lang="ru-RU" sz="1200" b="0" i="0" kern="1200" dirty="0" err="1" smtClean="0">
                <a:solidFill>
                  <a:schemeClr val="tx1"/>
                </a:solidFill>
                <a:effectLst/>
                <a:latin typeface="+mn-lt"/>
                <a:ea typeface="+mn-ea"/>
                <a:cs typeface="+mn-cs"/>
              </a:rPr>
              <a:t>який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моделює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процес</a:t>
            </a:r>
            <a:r>
              <a:rPr lang="ru-RU" sz="1200" b="0" i="0" kern="1200" dirty="0" smtClean="0">
                <a:solidFill>
                  <a:schemeClr val="tx1"/>
                </a:solidFill>
                <a:effectLst/>
                <a:latin typeface="+mn-lt"/>
                <a:ea typeface="+mn-ea"/>
                <a:cs typeface="+mn-cs"/>
              </a:rPr>
              <a:t> природного </a:t>
            </a:r>
            <a:r>
              <a:rPr lang="ru-RU" sz="1200" b="0" i="0" kern="1200" dirty="0" err="1" smtClean="0">
                <a:solidFill>
                  <a:schemeClr val="tx1"/>
                </a:solidFill>
                <a:effectLst/>
                <a:latin typeface="+mn-lt"/>
                <a:ea typeface="+mn-ea"/>
                <a:cs typeface="+mn-cs"/>
              </a:rPr>
              <a:t>відбору</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пошуку</a:t>
            </a:r>
            <a:r>
              <a:rPr lang="ru-RU" sz="1200" b="0" i="0" kern="1200" dirty="0" smtClean="0">
                <a:solidFill>
                  <a:schemeClr val="tx1"/>
                </a:solidFill>
                <a:effectLst/>
                <a:latin typeface="+mn-lt"/>
                <a:ea typeface="+mn-ea"/>
                <a:cs typeface="+mn-cs"/>
              </a:rPr>
              <a:t> оптимального </a:t>
            </a:r>
            <a:r>
              <a:rPr lang="ru-RU" sz="1200" b="0" i="0" kern="1200" dirty="0" err="1" smtClean="0">
                <a:solidFill>
                  <a:schemeClr val="tx1"/>
                </a:solidFill>
                <a:effectLst/>
                <a:latin typeface="+mn-lt"/>
                <a:ea typeface="+mn-ea"/>
                <a:cs typeface="+mn-cs"/>
              </a:rPr>
              <a:t>рішення</a:t>
            </a:r>
            <a:r>
              <a:rPr lang="ru-RU" sz="1200" b="0" i="0" kern="1200" dirty="0" smtClean="0">
                <a:solidFill>
                  <a:schemeClr val="tx1"/>
                </a:solidFill>
                <a:effectLst/>
                <a:latin typeface="+mn-lt"/>
                <a:ea typeface="+mn-ea"/>
                <a:cs typeface="+mn-cs"/>
              </a:rPr>
              <a:t> у </a:t>
            </a:r>
            <a:r>
              <a:rPr lang="ru-RU" sz="1200" b="0" i="0" kern="1200" dirty="0" err="1" smtClean="0">
                <a:solidFill>
                  <a:schemeClr val="tx1"/>
                </a:solidFill>
                <a:effectLst/>
                <a:latin typeface="+mn-lt"/>
                <a:ea typeface="+mn-ea"/>
                <a:cs typeface="+mn-cs"/>
              </a:rPr>
              <a:t>просторі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можливих</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Цей</a:t>
            </a:r>
            <a:r>
              <a:rPr lang="ru-RU" sz="1200" b="0" i="0" kern="1200" dirty="0" smtClean="0">
                <a:solidFill>
                  <a:schemeClr val="tx1"/>
                </a:solidFill>
                <a:effectLst/>
                <a:latin typeface="+mn-lt"/>
                <a:ea typeface="+mn-ea"/>
                <a:cs typeface="+mn-cs"/>
              </a:rPr>
              <a:t> алгоритм </a:t>
            </a:r>
            <a:r>
              <a:rPr lang="ru-RU" sz="1200" b="0" i="0" kern="1200" dirty="0" err="1" smtClean="0">
                <a:solidFill>
                  <a:schemeClr val="tx1"/>
                </a:solidFill>
                <a:effectLst/>
                <a:latin typeface="+mn-lt"/>
                <a:ea typeface="+mn-ea"/>
                <a:cs typeface="+mn-cs"/>
              </a:rPr>
              <a:t>базується</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механізмах</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еволюції</a:t>
            </a:r>
            <a:r>
              <a:rPr lang="ru-RU" sz="1200" b="0" i="0" kern="1200" dirty="0" smtClean="0">
                <a:solidFill>
                  <a:schemeClr val="tx1"/>
                </a:solidFill>
                <a:effectLst/>
                <a:latin typeface="+mn-lt"/>
                <a:ea typeface="+mn-ea"/>
                <a:cs typeface="+mn-cs"/>
              </a:rPr>
              <a:t>, таких як </a:t>
            </a:r>
            <a:r>
              <a:rPr lang="ru-RU" sz="1200" b="0" i="0" kern="1200" dirty="0" err="1" smtClean="0">
                <a:solidFill>
                  <a:schemeClr val="tx1"/>
                </a:solidFill>
                <a:effectLst/>
                <a:latin typeface="+mn-lt"/>
                <a:ea typeface="+mn-ea"/>
                <a:cs typeface="+mn-cs"/>
              </a:rPr>
              <a:t>селекція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схрещування</a:t>
            </a:r>
            <a:r>
              <a:rPr lang="ru-RU" sz="1200" b="0" i="0" kern="1200" dirty="0" smtClean="0">
                <a:solidFill>
                  <a:schemeClr val="tx1"/>
                </a:solidFill>
                <a:effectLst/>
                <a:latin typeface="+mn-lt"/>
                <a:ea typeface="+mn-ea"/>
                <a:cs typeface="+mn-cs"/>
              </a:rPr>
              <a:t> та </a:t>
            </a:r>
            <a:r>
              <a:rPr lang="ru-RU" sz="1200" b="0" i="0" kern="1200" dirty="0" err="1" smtClean="0">
                <a:solidFill>
                  <a:schemeClr val="tx1"/>
                </a:solidFill>
                <a:effectLst/>
                <a:latin typeface="+mn-lt"/>
                <a:ea typeface="+mn-ea"/>
                <a:cs typeface="+mn-cs"/>
              </a:rPr>
              <a:t>мутація</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створення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нових</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поколінь</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рішень</a:t>
            </a:r>
            <a:r>
              <a:rPr lang="ru-RU" sz="1200" b="0" i="0" kern="1200" dirty="0" smtClean="0">
                <a:solidFill>
                  <a:schemeClr val="tx1"/>
                </a:solidFill>
                <a:effectLst/>
                <a:latin typeface="+mn-lt"/>
                <a:ea typeface="+mn-ea"/>
                <a:cs typeface="+mn-cs"/>
              </a:rPr>
              <a:t>.</a:t>
            </a:r>
          </a:p>
          <a:p>
            <a:endParaRPr lang="uk-UA"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Генетичні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алгоритми</a:t>
            </a:r>
            <a:r>
              <a:rPr lang="ru-RU" sz="1200" b="0" i="0" kern="1200" dirty="0" smtClean="0">
                <a:solidFill>
                  <a:schemeClr val="tx1"/>
                </a:solidFill>
                <a:effectLst/>
                <a:latin typeface="+mn-lt"/>
                <a:ea typeface="+mn-ea"/>
                <a:cs typeface="+mn-cs"/>
              </a:rPr>
              <a:t> є </a:t>
            </a:r>
            <a:r>
              <a:rPr lang="ru-RU" sz="1200" b="0" i="0" kern="1200" dirty="0" err="1" smtClean="0">
                <a:solidFill>
                  <a:schemeClr val="tx1"/>
                </a:solidFill>
                <a:effectLst/>
                <a:latin typeface="+mn-lt"/>
                <a:ea typeface="+mn-ea"/>
                <a:cs typeface="+mn-cs"/>
              </a:rPr>
              <a:t>потужним</a:t>
            </a:r>
            <a:r>
              <a:rPr lang="ru-RU" sz="1200" b="0" i="0" kern="1200" dirty="0" smtClean="0">
                <a:solidFill>
                  <a:schemeClr val="tx1"/>
                </a:solidFill>
                <a:effectLst/>
                <a:latin typeface="+mn-lt"/>
                <a:ea typeface="+mn-ea"/>
                <a:cs typeface="+mn-cs"/>
              </a:rPr>
              <a:t> і </a:t>
            </a:r>
            <a:r>
              <a:rPr lang="ru-RU" sz="1200" b="0" i="0" kern="1200" dirty="0" err="1" smtClean="0">
                <a:solidFill>
                  <a:schemeClr val="tx1"/>
                </a:solidFill>
                <a:effectLst/>
                <a:latin typeface="+mn-lt"/>
                <a:ea typeface="+mn-ea"/>
                <a:cs typeface="+mn-cs"/>
              </a:rPr>
              <a:t>гнучким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інструментом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який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може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застосовуватися</a:t>
            </a:r>
            <a:r>
              <a:rPr lang="ru-RU" sz="1200" b="0" i="0" kern="1200" dirty="0" smtClean="0">
                <a:solidFill>
                  <a:schemeClr val="tx1"/>
                </a:solidFill>
                <a:effectLst/>
                <a:latin typeface="+mn-lt"/>
                <a:ea typeface="+mn-ea"/>
                <a:cs typeface="+mn-cs"/>
              </a:rPr>
              <a:t> у </a:t>
            </a:r>
            <a:r>
              <a:rPr lang="ru-RU" sz="1200" b="0" i="0" kern="1200" dirty="0" err="1" smtClean="0">
                <a:solidFill>
                  <a:schemeClr val="tx1"/>
                </a:solidFill>
                <a:effectLst/>
                <a:latin typeface="+mn-lt"/>
                <a:ea typeface="+mn-ea"/>
                <a:cs typeface="+mn-cs"/>
              </a:rPr>
              <a:t>багатьох</a:t>
            </a:r>
            <a:r>
              <a:rPr lang="ru-RU" sz="1200" b="0" i="0" kern="1200" dirty="0" smtClean="0">
                <a:solidFill>
                  <a:schemeClr val="tx1"/>
                </a:solidFill>
                <a:effectLst/>
                <a:latin typeface="+mn-lt"/>
                <a:ea typeface="+mn-ea"/>
                <a:cs typeface="+mn-cs"/>
              </a:rPr>
              <a:t> областях, де </a:t>
            </a:r>
            <a:r>
              <a:rPr lang="ru-RU" sz="1200" b="0" i="0" kern="1200" dirty="0" err="1" smtClean="0">
                <a:solidFill>
                  <a:schemeClr val="tx1"/>
                </a:solidFill>
                <a:effectLst/>
                <a:latin typeface="+mn-lt"/>
                <a:ea typeface="+mn-ea"/>
                <a:cs typeface="+mn-cs"/>
              </a:rPr>
              <a:t>потрібно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здійснювати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оптимізацію</a:t>
            </a:r>
            <a:r>
              <a:rPr lang="ru-RU" sz="1200" b="0" i="0" kern="1200" dirty="0" smtClean="0">
                <a:solidFill>
                  <a:schemeClr val="tx1"/>
                </a:solidFill>
                <a:effectLst/>
                <a:latin typeface="+mn-lt"/>
                <a:ea typeface="+mn-ea"/>
                <a:cs typeface="+mn-cs"/>
              </a:rPr>
              <a:t> та </a:t>
            </a:r>
            <a:r>
              <a:rPr lang="ru-RU" sz="1200" b="0" i="0" kern="1200" dirty="0" err="1" smtClean="0">
                <a:solidFill>
                  <a:schemeClr val="tx1"/>
                </a:solidFill>
                <a:effectLst/>
                <a:latin typeface="+mn-lt"/>
                <a:ea typeface="+mn-ea"/>
                <a:cs typeface="+mn-cs"/>
              </a:rPr>
              <a:t>пошук</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рішень</a:t>
            </a:r>
            <a:r>
              <a:rPr lang="ru-RU" sz="1200" b="0" i="0" kern="1200" dirty="0" smtClean="0">
                <a:solidFill>
                  <a:schemeClr val="tx1"/>
                </a:solidFill>
                <a:effectLst/>
                <a:latin typeface="+mn-lt"/>
                <a:ea typeface="+mn-ea"/>
                <a:cs typeface="+mn-cs"/>
              </a:rPr>
              <a:t>.</a:t>
            </a:r>
          </a:p>
          <a:p>
            <a:r>
              <a:rPr lang="uk-UA" sz="1200" b="0" i="0" kern="1200" dirty="0" smtClean="0">
                <a:solidFill>
                  <a:schemeClr val="tx1"/>
                </a:solidFill>
                <a:effectLst/>
                <a:latin typeface="+mn-lt"/>
                <a:ea typeface="+mn-ea"/>
                <a:cs typeface="+mn-cs"/>
              </a:rPr>
              <a:t>Наприклад,</a:t>
            </a:r>
            <a:r>
              <a:rPr lang="uk-UA" sz="1200" b="0" i="0" kern="1200" baseline="0" dirty="0" smtClean="0">
                <a:solidFill>
                  <a:schemeClr val="tx1"/>
                </a:solidFill>
                <a:effectLst/>
                <a:latin typeface="+mn-lt"/>
                <a:ea typeface="+mn-ea"/>
                <a:cs typeface="+mn-cs"/>
              </a:rPr>
              <a:t> його іноді використовують для космічних досліджень, розробки маршрутних сіток та аналізу даних. Крім того цей алгоритм користується великою популярністю у сфері дослідження штучного життя.</a:t>
            </a:r>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5</a:t>
            </a:fld>
            <a:endParaRPr lang="ru-RU"/>
          </a:p>
        </p:txBody>
      </p:sp>
    </p:spTree>
    <p:extLst>
      <p:ext uri="{BB962C8B-B14F-4D97-AF65-F5344CB8AC3E}">
        <p14:creationId xmlns:p14="http://schemas.microsoft.com/office/powerpoint/2010/main" val="311148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DDQN (Double Deep Q-Network) - </a:t>
            </a:r>
            <a:r>
              <a:rPr lang="ru-RU" sz="1200" b="0" i="0" kern="1200" dirty="0" err="1" smtClean="0">
                <a:solidFill>
                  <a:schemeClr val="tx1"/>
                </a:solidFill>
                <a:effectLst/>
                <a:latin typeface="+mn-lt"/>
                <a:ea typeface="+mn-ea"/>
                <a:cs typeface="+mn-cs"/>
              </a:rPr>
              <a:t>це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покращена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версія</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Deep Q-Network (DQN), </a:t>
            </a:r>
            <a:r>
              <a:rPr lang="ru-RU" sz="1200" b="0" i="0" kern="1200" dirty="0" smtClean="0">
                <a:solidFill>
                  <a:schemeClr val="tx1"/>
                </a:solidFill>
                <a:effectLst/>
                <a:latin typeface="+mn-lt"/>
                <a:ea typeface="+mn-ea"/>
                <a:cs typeface="+mn-cs"/>
              </a:rPr>
              <a:t>яка </a:t>
            </a:r>
            <a:r>
              <a:rPr lang="ru-RU" sz="1200" b="0" i="0" kern="1200" dirty="0" err="1" smtClean="0">
                <a:solidFill>
                  <a:schemeClr val="tx1"/>
                </a:solidFill>
                <a:effectLst/>
                <a:latin typeface="+mn-lt"/>
                <a:ea typeface="+mn-ea"/>
                <a:cs typeface="+mn-cs"/>
              </a:rPr>
              <a:t>використовує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дві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незалежні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нейронні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мережі</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оцінки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цінності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дій</a:t>
            </a:r>
            <a:r>
              <a:rPr lang="ru-RU" sz="1200" b="0" i="0" kern="1200" dirty="0" smtClean="0">
                <a:solidFill>
                  <a:schemeClr val="tx1"/>
                </a:solidFill>
                <a:effectLst/>
                <a:latin typeface="+mn-lt"/>
                <a:ea typeface="+mn-ea"/>
                <a:cs typeface="+mn-cs"/>
              </a:rPr>
              <a:t> у </a:t>
            </a:r>
            <a:r>
              <a:rPr lang="ru-RU" sz="1200" b="0" i="0" kern="1200" dirty="0" err="1" smtClean="0">
                <a:solidFill>
                  <a:schemeClr val="tx1"/>
                </a:solidFill>
                <a:effectLst/>
                <a:latin typeface="+mn-lt"/>
                <a:ea typeface="+mn-ea"/>
                <a:cs typeface="+mn-cs"/>
              </a:rPr>
              <a:t>навчанні</a:t>
            </a:r>
            <a:r>
              <a:rPr lang="ru-RU" sz="1200" b="0" i="0" kern="1200" dirty="0" smtClean="0">
                <a:solidFill>
                  <a:schemeClr val="tx1"/>
                </a:solidFill>
                <a:effectLst/>
                <a:latin typeface="+mn-lt"/>
                <a:ea typeface="+mn-ea"/>
                <a:cs typeface="+mn-cs"/>
              </a:rPr>
              <a:t> з </a:t>
            </a:r>
            <a:r>
              <a:rPr lang="ru-RU" sz="1200" b="0" i="0" kern="1200" dirty="0" err="1" smtClean="0">
                <a:solidFill>
                  <a:schemeClr val="tx1"/>
                </a:solidFill>
                <a:effectLst/>
                <a:latin typeface="+mn-lt"/>
                <a:ea typeface="+mn-ea"/>
                <a:cs typeface="+mn-cs"/>
              </a:rPr>
              <a:t>підкріпленням</a:t>
            </a:r>
            <a:r>
              <a:rPr lang="ru-RU" sz="1200" b="0" i="0" kern="1200" dirty="0" smtClean="0">
                <a:solidFill>
                  <a:schemeClr val="tx1"/>
                </a:solidFill>
                <a:effectLst/>
                <a:latin typeface="+mn-lt"/>
                <a:ea typeface="+mn-ea"/>
                <a:cs typeface="+mn-cs"/>
              </a:rPr>
              <a:t>. Вона </a:t>
            </a:r>
            <a:r>
              <a:rPr lang="ru-RU" sz="1200" b="0" i="0" kern="1200" dirty="0" err="1" smtClean="0">
                <a:solidFill>
                  <a:schemeClr val="tx1"/>
                </a:solidFill>
                <a:effectLst/>
                <a:latin typeface="+mn-lt"/>
                <a:ea typeface="+mn-ea"/>
                <a:cs typeface="+mn-cs"/>
              </a:rPr>
              <a:t>була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запропонована</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роботі</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Deep Reinforcement Learning with Double Q-Learning" </a:t>
            </a:r>
            <a:r>
              <a:rPr lang="ru-RU" sz="1200" b="0" i="0" kern="1200" dirty="0" smtClean="0">
                <a:solidFill>
                  <a:schemeClr val="tx1"/>
                </a:solidFill>
                <a:effectLst/>
                <a:latin typeface="+mn-lt"/>
                <a:ea typeface="+mn-ea"/>
                <a:cs typeface="+mn-cs"/>
              </a:rPr>
              <a:t>у 2015 </a:t>
            </a:r>
            <a:r>
              <a:rPr lang="ru-RU" sz="1200" b="0" i="0" kern="1200" dirty="0" err="1" smtClean="0">
                <a:solidFill>
                  <a:schemeClr val="tx1"/>
                </a:solidFill>
                <a:effectLst/>
                <a:latin typeface="+mn-lt"/>
                <a:ea typeface="+mn-ea"/>
                <a:cs typeface="+mn-cs"/>
              </a:rPr>
              <a:t>році</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Основна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ідея</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DDQN </a:t>
            </a:r>
            <a:r>
              <a:rPr lang="ru-RU" sz="1200" b="0" i="0" kern="1200" dirty="0" err="1" smtClean="0">
                <a:solidFill>
                  <a:schemeClr val="tx1"/>
                </a:solidFill>
                <a:effectLst/>
                <a:latin typeface="+mn-lt"/>
                <a:ea typeface="+mn-ea"/>
                <a:cs typeface="+mn-cs"/>
              </a:rPr>
              <a:t>полягає</a:t>
            </a:r>
            <a:r>
              <a:rPr lang="ru-RU" sz="1200" b="0" i="0" kern="1200" dirty="0" smtClean="0">
                <a:solidFill>
                  <a:schemeClr val="tx1"/>
                </a:solidFill>
                <a:effectLst/>
                <a:latin typeface="+mn-lt"/>
                <a:ea typeface="+mn-ea"/>
                <a:cs typeface="+mn-cs"/>
              </a:rPr>
              <a:t> в тому, </a:t>
            </a:r>
            <a:r>
              <a:rPr lang="ru-RU" sz="1200" b="0" i="0" kern="1200" dirty="0" err="1" smtClean="0">
                <a:solidFill>
                  <a:schemeClr val="tx1"/>
                </a:solidFill>
                <a:effectLst/>
                <a:latin typeface="+mn-lt"/>
                <a:ea typeface="+mn-ea"/>
                <a:cs typeface="+mn-cs"/>
              </a:rPr>
              <a:t>щоб</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використовувати</a:t>
            </a:r>
            <a:r>
              <a:rPr lang="ru-RU" sz="1200" b="0" i="0" kern="1200" dirty="0" smtClean="0">
                <a:solidFill>
                  <a:schemeClr val="tx1"/>
                </a:solidFill>
                <a:effectLst/>
                <a:latin typeface="+mn-lt"/>
                <a:ea typeface="+mn-ea"/>
                <a:cs typeface="+mn-cs"/>
              </a:rPr>
              <a:t> одну мережу для </a:t>
            </a:r>
            <a:r>
              <a:rPr lang="ru-RU" sz="1200" b="0" i="0" kern="1200" dirty="0" err="1" smtClean="0">
                <a:solidFill>
                  <a:schemeClr val="tx1"/>
                </a:solidFill>
                <a:effectLst/>
                <a:latin typeface="+mn-lt"/>
                <a:ea typeface="+mn-ea"/>
                <a:cs typeface="+mn-cs"/>
              </a:rPr>
              <a:t>вибору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оптимальної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дії</a:t>
            </a:r>
            <a:r>
              <a:rPr lang="ru-RU" sz="1200" b="0" i="0" kern="1200" dirty="0" smtClean="0">
                <a:solidFill>
                  <a:schemeClr val="tx1"/>
                </a:solidFill>
                <a:effectLst/>
                <a:latin typeface="+mn-lt"/>
                <a:ea typeface="+mn-ea"/>
                <a:cs typeface="+mn-cs"/>
              </a:rPr>
              <a:t> (так </a:t>
            </a:r>
            <a:r>
              <a:rPr lang="ru-RU" sz="1200" b="0" i="0" kern="1200" dirty="0" err="1" smtClean="0">
                <a:solidFill>
                  <a:schemeClr val="tx1"/>
                </a:solidFill>
                <a:effectLst/>
                <a:latin typeface="+mn-lt"/>
                <a:ea typeface="+mn-ea"/>
                <a:cs typeface="+mn-cs"/>
              </a:rPr>
              <a:t>звану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таргет</a:t>
            </a:r>
            <a:r>
              <a:rPr lang="ru-RU" sz="1200" b="0" i="0" kern="1200" dirty="0" smtClean="0">
                <a:solidFill>
                  <a:schemeClr val="tx1"/>
                </a:solidFill>
                <a:effectLst/>
                <a:latin typeface="+mn-lt"/>
                <a:ea typeface="+mn-ea"/>
                <a:cs typeface="+mn-cs"/>
              </a:rPr>
              <a:t>" мережу), а </a:t>
            </a:r>
            <a:r>
              <a:rPr lang="ru-RU" sz="1200" b="0" i="0" kern="1200" dirty="0" err="1" smtClean="0">
                <a:solidFill>
                  <a:schemeClr val="tx1"/>
                </a:solidFill>
                <a:effectLst/>
                <a:latin typeface="+mn-lt"/>
                <a:ea typeface="+mn-ea"/>
                <a:cs typeface="+mn-cs"/>
              </a:rPr>
              <a:t>іншу</a:t>
            </a:r>
            <a:r>
              <a:rPr lang="ru-RU" sz="1200" b="0" i="0" kern="1200" dirty="0" smtClean="0">
                <a:solidFill>
                  <a:schemeClr val="tx1"/>
                </a:solidFill>
                <a:effectLst/>
                <a:latin typeface="+mn-lt"/>
                <a:ea typeface="+mn-ea"/>
                <a:cs typeface="+mn-cs"/>
              </a:rPr>
              <a:t> мережу для </a:t>
            </a:r>
            <a:r>
              <a:rPr lang="ru-RU" sz="1200" b="0" i="0" kern="1200" dirty="0" err="1" smtClean="0">
                <a:solidFill>
                  <a:schemeClr val="tx1"/>
                </a:solidFill>
                <a:effectLst/>
                <a:latin typeface="+mn-lt"/>
                <a:ea typeface="+mn-ea"/>
                <a:cs typeface="+mn-cs"/>
              </a:rPr>
              <a:t>оцінки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цінності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цієї</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дії</a:t>
            </a:r>
            <a:r>
              <a:rPr lang="ru-RU" sz="1200" b="0" i="0" kern="1200" dirty="0" smtClean="0">
                <a:solidFill>
                  <a:schemeClr val="tx1"/>
                </a:solidFill>
                <a:effectLst/>
                <a:latin typeface="+mn-lt"/>
                <a:ea typeface="+mn-ea"/>
                <a:cs typeface="+mn-cs"/>
              </a:rPr>
              <a:t> (так </a:t>
            </a:r>
            <a:r>
              <a:rPr lang="ru-RU" sz="1200" b="0" i="0" kern="1200" dirty="0" err="1" smtClean="0">
                <a:solidFill>
                  <a:schemeClr val="tx1"/>
                </a:solidFill>
                <a:effectLst/>
                <a:latin typeface="+mn-lt"/>
                <a:ea typeface="+mn-ea"/>
                <a:cs typeface="+mn-cs"/>
              </a:rPr>
              <a:t>звану</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primary" </a:t>
            </a:r>
            <a:r>
              <a:rPr lang="ru-RU" sz="1200" b="0" i="0" kern="1200" dirty="0" smtClean="0">
                <a:solidFill>
                  <a:schemeClr val="tx1"/>
                </a:solidFill>
                <a:effectLst/>
                <a:latin typeface="+mn-lt"/>
                <a:ea typeface="+mn-ea"/>
                <a:cs typeface="+mn-cs"/>
              </a:rPr>
              <a:t>мережу). </a:t>
            </a:r>
            <a:r>
              <a:rPr lang="ru-RU" sz="1200" b="0" i="0" kern="1200" dirty="0" err="1" smtClean="0">
                <a:solidFill>
                  <a:schemeClr val="tx1"/>
                </a:solidFill>
                <a:effectLst/>
                <a:latin typeface="+mn-lt"/>
                <a:ea typeface="+mn-ea"/>
                <a:cs typeface="+mn-cs"/>
              </a:rPr>
              <a:t>Це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дозволяє</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зменшити</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переоцінку</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цінності</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дій</a:t>
            </a:r>
            <a:r>
              <a:rPr lang="ru-RU" sz="1200" b="0" i="0" kern="1200" dirty="0" smtClean="0">
                <a:solidFill>
                  <a:schemeClr val="tx1"/>
                </a:solidFill>
                <a:effectLst/>
                <a:latin typeface="+mn-lt"/>
                <a:ea typeface="+mn-ea"/>
                <a:cs typeface="+mn-cs"/>
              </a:rPr>
              <a:t>, яка </a:t>
            </a:r>
            <a:r>
              <a:rPr lang="ru-RU" sz="1200" b="0" i="0" kern="1200" dirty="0" err="1" smtClean="0">
                <a:solidFill>
                  <a:schemeClr val="tx1"/>
                </a:solidFill>
                <a:effectLst/>
                <a:latin typeface="+mn-lt"/>
                <a:ea typeface="+mn-ea"/>
                <a:cs typeface="+mn-cs"/>
              </a:rPr>
              <a:t>може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виникнути</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оригінальному</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DQN, </a:t>
            </a:r>
            <a:r>
              <a:rPr lang="ru-RU" sz="1200" b="0" i="0" kern="1200" dirty="0" smtClean="0">
                <a:solidFill>
                  <a:schemeClr val="tx1"/>
                </a:solidFill>
                <a:effectLst/>
                <a:latin typeface="+mn-lt"/>
                <a:ea typeface="+mn-ea"/>
                <a:cs typeface="+mn-cs"/>
              </a:rPr>
              <a:t>особливо при </a:t>
            </a:r>
            <a:r>
              <a:rPr lang="ru-RU" sz="1200" b="0" i="0" kern="1200" dirty="0" err="1" smtClean="0">
                <a:solidFill>
                  <a:schemeClr val="tx1"/>
                </a:solidFill>
                <a:effectLst/>
                <a:latin typeface="+mn-lt"/>
                <a:ea typeface="+mn-ea"/>
                <a:cs typeface="+mn-cs"/>
              </a:rPr>
              <a:t>навчанні</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реальних</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даних</a:t>
            </a:r>
            <a:r>
              <a:rPr lang="ru-RU" sz="1200" b="0" i="0" kern="1200" dirty="0" smtClean="0">
                <a:solidFill>
                  <a:schemeClr val="tx1"/>
                </a:solidFill>
                <a:effectLst/>
                <a:latin typeface="+mn-lt"/>
                <a:ea typeface="+mn-ea"/>
                <a:cs typeface="+mn-cs"/>
              </a:rPr>
              <a:t>.</a:t>
            </a:r>
          </a:p>
          <a:p>
            <a:endParaRPr lang="uk-UA" dirty="0" smtClean="0"/>
          </a:p>
          <a:p>
            <a:r>
              <a:rPr lang="uk-UA" dirty="0" smtClean="0"/>
              <a:t>Для більш ефективної роботи такої </a:t>
            </a:r>
            <a:r>
              <a:rPr lang="uk-UA" dirty="0" err="1" smtClean="0"/>
              <a:t>мержі</a:t>
            </a:r>
            <a:r>
              <a:rPr lang="uk-UA" dirty="0" smtClean="0"/>
              <a:t> використовують</a:t>
            </a:r>
            <a:r>
              <a:rPr lang="uk-UA" baseline="0" dirty="0" smtClean="0"/>
              <a:t> функції активації, нормалізації, </a:t>
            </a:r>
            <a:r>
              <a:rPr lang="uk-UA" baseline="0" dirty="0" err="1" smtClean="0"/>
              <a:t>регуляризатори</a:t>
            </a:r>
            <a:r>
              <a:rPr lang="uk-UA" baseline="0" dirty="0" smtClean="0"/>
              <a:t>, а також стратегії навчання та дослідження й інші алгоритми. Багато подібних алгоритмів потребують налаштування </a:t>
            </a:r>
            <a:r>
              <a:rPr lang="uk-UA" baseline="0" dirty="0" err="1" smtClean="0"/>
              <a:t>гіперпараметрів</a:t>
            </a:r>
            <a:r>
              <a:rPr lang="uk-UA" baseline="0" dirty="0" smtClean="0"/>
              <a:t> під архітектуру та задачу </a:t>
            </a:r>
            <a:r>
              <a:rPr lang="uk-UA" baseline="0" dirty="0" err="1" smtClean="0"/>
              <a:t>агента</a:t>
            </a:r>
            <a:r>
              <a:rPr lang="uk-UA" baseline="0" dirty="0" smtClean="0"/>
              <a:t> цієї мережі, і чим складніша задача, тим більше таких </a:t>
            </a:r>
            <a:r>
              <a:rPr lang="uk-UA" baseline="0" dirty="0" err="1" smtClean="0"/>
              <a:t>гіперпараметрів</a:t>
            </a:r>
            <a:r>
              <a:rPr lang="uk-UA" baseline="0" dirty="0" smtClean="0"/>
              <a:t> і важче їх використовувати.</a:t>
            </a:r>
          </a:p>
          <a:p>
            <a:endParaRPr lang="uk-UA" baseline="0" dirty="0" smtClean="0"/>
          </a:p>
          <a:p>
            <a:r>
              <a:rPr lang="pl-PL" baseline="0" dirty="0" smtClean="0"/>
              <a:t>DDQNwithGA </a:t>
            </a:r>
            <a:r>
              <a:rPr lang="uk-UA" baseline="0" dirty="0" smtClean="0"/>
              <a:t> інтегрує генетичний алгоритм для відбору найуспішніших агентів. Кожен агент має свою </a:t>
            </a:r>
            <a:r>
              <a:rPr lang="pl-PL" baseline="0" dirty="0" smtClean="0"/>
              <a:t>DDQN </a:t>
            </a:r>
            <a:r>
              <a:rPr lang="uk-UA" baseline="0" dirty="0" smtClean="0"/>
              <a:t>мережу, здобуває досвід і навчається виконувати поставлену задачу, визначену користувачем. Потім агенти за принципами еволюційних алгоритмів проходять відбір. Після відбору успішні агенти схрещуються і трохи мутують. В контексті </a:t>
            </a:r>
            <a:r>
              <a:rPr lang="pl-PL" baseline="0" dirty="0" smtClean="0"/>
              <a:t>DDQNwithGA</a:t>
            </a:r>
            <a:r>
              <a:rPr lang="uk-UA" baseline="0" dirty="0" smtClean="0"/>
              <a:t> в агентів схрещуються і мутують хромосоми генів, де ген - це </a:t>
            </a:r>
            <a:r>
              <a:rPr lang="uk-UA" baseline="0" dirty="0" err="1" smtClean="0"/>
              <a:t>гіперпараметр</a:t>
            </a:r>
            <a:r>
              <a:rPr lang="uk-UA" baseline="0" dirty="0" smtClean="0"/>
              <a:t>. У </a:t>
            </a:r>
            <a:r>
              <a:rPr lang="uk-UA" baseline="0" dirty="0" err="1" smtClean="0"/>
              <a:t>нащадка</a:t>
            </a:r>
            <a:r>
              <a:rPr lang="uk-UA" baseline="0" dirty="0" smtClean="0"/>
              <a:t> </a:t>
            </a:r>
            <a:r>
              <a:rPr lang="uk-UA" baseline="0" dirty="0" err="1" smtClean="0"/>
              <a:t>агента</a:t>
            </a:r>
            <a:r>
              <a:rPr lang="uk-UA" baseline="0" dirty="0" smtClean="0"/>
              <a:t> також оновлюється «</a:t>
            </a:r>
            <a:r>
              <a:rPr lang="uk-UA" baseline="0" dirty="0" err="1" smtClean="0"/>
              <a:t>таргет</a:t>
            </a:r>
            <a:r>
              <a:rPr lang="uk-UA" baseline="0" dirty="0" smtClean="0"/>
              <a:t>» мережа для нового погляду на середовище після досвіду батька. Крім того змішуються «згадки» батьків і передаються нащадку для подальшого навчання за допомогою </a:t>
            </a:r>
            <a:r>
              <a:rPr lang="uk-UA" baseline="0" dirty="0" err="1" smtClean="0"/>
              <a:t>реплей</a:t>
            </a:r>
            <a:r>
              <a:rPr lang="uk-UA" baseline="0" dirty="0" smtClean="0"/>
              <a:t>. Таким чином агент швидше навчається і адаптується до умов задачі шляхом відбору та пристосування.</a:t>
            </a:r>
          </a:p>
        </p:txBody>
      </p:sp>
      <p:sp>
        <p:nvSpPr>
          <p:cNvPr id="4" name="Номер слайда 3"/>
          <p:cNvSpPr>
            <a:spLocks noGrp="1"/>
          </p:cNvSpPr>
          <p:nvPr>
            <p:ph type="sldNum" sz="quarter" idx="10"/>
          </p:nvPr>
        </p:nvSpPr>
        <p:spPr/>
        <p:txBody>
          <a:bodyPr/>
          <a:lstStyle/>
          <a:p>
            <a:fld id="{71FFEB51-96DC-4B15-870E-CBC02968D840}" type="slidenum">
              <a:rPr lang="ru-RU" smtClean="0"/>
              <a:t>6</a:t>
            </a:fld>
            <a:endParaRPr lang="ru-RU"/>
          </a:p>
        </p:txBody>
      </p:sp>
    </p:spTree>
    <p:extLst>
      <p:ext uri="{BB962C8B-B14F-4D97-AF65-F5344CB8AC3E}">
        <p14:creationId xmlns:p14="http://schemas.microsoft.com/office/powerpoint/2010/main" val="168989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dirty="0" smtClean="0"/>
              <a:t>Головні переваги такого підходу – це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Автоматизація</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відбору</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гіперпараметрів</a:t>
            </a:r>
            <a:r>
              <a:rPr lang="uk-UA" sz="1200" b="1" dirty="0" smtClean="0">
                <a:solidFill>
                  <a:srgbClr val="383838"/>
                </a:solidFill>
                <a:latin typeface="Trebuchet MS" panose="020B0603020202020204" pitchFamily="34" charset="0"/>
                <a:ea typeface="Patrick Hand" pitchFamily="34" charset="-122"/>
                <a:cs typeface="Patrick Hand" pitchFamily="34" charset="-120"/>
              </a:rPr>
              <a:t> (</a:t>
            </a:r>
            <a:r>
              <a:rPr lang="pl-PL" baseline="0" dirty="0" smtClean="0"/>
              <a:t>DDQNwithGA </a:t>
            </a:r>
            <a:r>
              <a:rPr lang="uk-UA" baseline="0" dirty="0" smtClean="0"/>
              <a:t> інтегрує генетичний алгоритм для налаштування </a:t>
            </a:r>
            <a:r>
              <a:rPr lang="uk-UA" baseline="0" dirty="0" err="1" smtClean="0"/>
              <a:t>гіперпараметрів</a:t>
            </a:r>
            <a:r>
              <a:rPr lang="uk-UA" baseline="0" dirty="0" smtClean="0"/>
              <a:t> у мережі і автоматично, </a:t>
            </a:r>
            <a:r>
              <a:rPr lang="uk-UA" baseline="0" dirty="0" err="1" smtClean="0"/>
              <a:t>динамічно</a:t>
            </a:r>
            <a:r>
              <a:rPr lang="uk-UA" baseline="0" dirty="0" smtClean="0"/>
              <a:t> їх налаштовує впродовж навчання);</a:t>
            </a:r>
            <a:endParaRPr lang="uk-UA" sz="1200" b="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dirty="0" smtClean="0">
                <a:solidFill>
                  <a:srgbClr val="383838"/>
                </a:solidFill>
                <a:latin typeface="Trebuchet MS" panose="020B0603020202020204" pitchFamily="34" charset="0"/>
                <a:ea typeface="Patrick Hand" pitchFamily="34" charset="-122"/>
                <a:cs typeface="Patrick Hand" pitchFamily="34" charset="-120"/>
              </a:rPr>
              <a:t> 	</a:t>
            </a:r>
            <a:r>
              <a:rPr lang="ru-RU" sz="1200" b="1" dirty="0" err="1" smtClean="0">
                <a:solidFill>
                  <a:srgbClr val="383838"/>
                </a:solidFill>
                <a:latin typeface="Trebuchet MS" panose="020B0603020202020204" pitchFamily="34" charset="0"/>
                <a:ea typeface="Patrick Hand" pitchFamily="34" charset="-122"/>
                <a:cs typeface="Patrick Hand" pitchFamily="34" charset="-120"/>
              </a:rPr>
              <a:t>Збалансування</a:t>
            </a:r>
            <a:r>
              <a:rPr lang="ru-RU" sz="1200" b="1" dirty="0" smtClean="0">
                <a:solidFill>
                  <a:srgbClr val="383838"/>
                </a:solidFill>
                <a:latin typeface="Trebuchet MS" panose="020B0603020202020204" pitchFamily="34" charset="0"/>
                <a:ea typeface="Patrick Hand" pitchFamily="34" charset="-122"/>
                <a:cs typeface="Patrick Hand" pitchFamily="34" charset="-120"/>
              </a:rPr>
              <a:t> </a:t>
            </a:r>
            <a:r>
              <a:rPr lang="ru-RU" sz="1200" b="1" dirty="0" err="1" smtClean="0">
                <a:solidFill>
                  <a:srgbClr val="383838"/>
                </a:solidFill>
                <a:latin typeface="Trebuchet MS" panose="020B0603020202020204" pitchFamily="34" charset="0"/>
                <a:ea typeface="Patrick Hand" pitchFamily="34" charset="-122"/>
                <a:cs typeface="Patrick Hand" pitchFamily="34" charset="-120"/>
              </a:rPr>
              <a:t>дослідження</a:t>
            </a:r>
            <a:r>
              <a:rPr lang="ru-RU" sz="1200" b="1" dirty="0" smtClean="0">
                <a:solidFill>
                  <a:srgbClr val="383838"/>
                </a:solidFill>
                <a:latin typeface="Trebuchet MS" panose="020B0603020202020204" pitchFamily="34" charset="0"/>
                <a:ea typeface="Patrick Hand" pitchFamily="34" charset="-122"/>
                <a:cs typeface="Patrick Hand" pitchFamily="34" charset="-120"/>
              </a:rPr>
              <a:t> і </a:t>
            </a:r>
            <a:r>
              <a:rPr lang="ru-RU" sz="1200" b="1" dirty="0" err="1" smtClean="0">
                <a:solidFill>
                  <a:srgbClr val="383838"/>
                </a:solidFill>
                <a:latin typeface="Trebuchet MS" panose="020B0603020202020204" pitchFamily="34" charset="0"/>
                <a:ea typeface="Patrick Hand" pitchFamily="34" charset="-122"/>
                <a:cs typeface="Patrick Hand" pitchFamily="34" charset="-120"/>
              </a:rPr>
              <a:t>використання</a:t>
            </a:r>
            <a:r>
              <a:rPr lang="ru-RU" sz="1200" b="1"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генетичний</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алгоритм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може</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контролювати</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гіперпараметри</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жадібної</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стратегії</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змінюючи</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баланс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дослідження</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і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його</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використання</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динамічно</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і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максмально</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ефективно</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Покращення</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продуктивності</a:t>
            </a:r>
            <a:r>
              <a:rPr lang="uk-UA" sz="1200" b="0" dirty="0" smtClean="0">
                <a:solidFill>
                  <a:srgbClr val="383838"/>
                </a:solidFill>
                <a:latin typeface="Trebuchet MS" panose="020B0603020202020204" pitchFamily="34" charset="0"/>
                <a:ea typeface="Patrick Hand" pitchFamily="34" charset="-122"/>
                <a:cs typeface="Patrick Hand" pitchFamily="34" charset="-120"/>
              </a:rPr>
              <a:t> (</a:t>
            </a: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за рахунок підбору </a:t>
            </a:r>
            <a:r>
              <a:rPr lang="uk-UA" sz="1200" b="0" baseline="0" dirty="0" err="1" smtClean="0">
                <a:solidFill>
                  <a:srgbClr val="383838"/>
                </a:solidFill>
                <a:latin typeface="Trebuchet MS" panose="020B0603020202020204" pitchFamily="34" charset="0"/>
                <a:ea typeface="Patrick Hand" pitchFamily="34" charset="-122"/>
                <a:cs typeface="Patrick Hand" pitchFamily="34" charset="-120"/>
              </a:rPr>
              <a:t>гіперпараметрів</a:t>
            </a: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 агент навчається швидше, бо агенти які не встигають за іншими не проходять функцію відбору. Таким чином відбираються індивіди, які навчаються швидше за всіх, тому рішення знаходиться швидше);</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Адаптація</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до</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змінних</a:t>
            </a:r>
            <a:r>
              <a:rPr lang="en-US" sz="1200" b="1" dirty="0" smtClean="0">
                <a:solidFill>
                  <a:srgbClr val="383838"/>
                </a:solidFill>
                <a:latin typeface="Trebuchet MS" panose="020B0603020202020204" pitchFamily="34" charset="0"/>
                <a:ea typeface="Patrick Hand" pitchFamily="34" charset="-122"/>
                <a:cs typeface="Patrick Hand" pitchFamily="34" charset="-120"/>
              </a:rPr>
              <a:t> </a:t>
            </a:r>
            <a:r>
              <a:rPr lang="en-US" sz="1200" b="1" dirty="0" err="1" smtClean="0">
                <a:solidFill>
                  <a:srgbClr val="383838"/>
                </a:solidFill>
                <a:latin typeface="Trebuchet MS" panose="020B0603020202020204" pitchFamily="34" charset="0"/>
                <a:ea typeface="Patrick Hand" pitchFamily="34" charset="-122"/>
                <a:cs typeface="Patrick Hand" pitchFamily="34" charset="-120"/>
              </a:rPr>
              <a:t>умов</a:t>
            </a:r>
            <a:r>
              <a:rPr lang="uk-UA" sz="1200" b="1" dirty="0" smtClean="0">
                <a:solidFill>
                  <a:srgbClr val="383838"/>
                </a:solidFill>
                <a:latin typeface="Trebuchet MS" panose="020B0603020202020204" pitchFamily="34" charset="0"/>
                <a:ea typeface="Patrick Hand" pitchFamily="34" charset="-122"/>
                <a:cs typeface="Patrick Hand" pitchFamily="34" charset="-120"/>
              </a:rPr>
              <a:t> </a:t>
            </a:r>
            <a:r>
              <a:rPr lang="uk-UA" sz="1200" b="0" dirty="0" smtClean="0">
                <a:solidFill>
                  <a:srgbClr val="383838"/>
                </a:solidFill>
                <a:latin typeface="Trebuchet MS" panose="020B0603020202020204" pitchFamily="34" charset="0"/>
                <a:ea typeface="Patrick Hand" pitchFamily="34" charset="-122"/>
                <a:cs typeface="Patrick Hand" pitchFamily="34" charset="-120"/>
              </a:rPr>
              <a:t>( якщо в момент</a:t>
            </a: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 навчання</a:t>
            </a:r>
            <a:r>
              <a:rPr lang="uk-UA" sz="1200" b="0" dirty="0" smtClean="0">
                <a:solidFill>
                  <a:srgbClr val="383838"/>
                </a:solidFill>
                <a:latin typeface="Trebuchet MS" panose="020B0603020202020204" pitchFamily="34" charset="0"/>
                <a:ea typeface="Patrick Hand" pitchFamily="34" charset="-122"/>
                <a:cs typeface="Patrick Hand" pitchFamily="34" charset="-120"/>
              </a:rPr>
              <a:t> задача змінюється, то</a:t>
            </a: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 така модель швидше реагує на це і змінює ціль. Це досягається за рахунок кількості агентів. Кожен з них трохи відрізняється один від одного не тільки на рівні </a:t>
            </a:r>
            <a:r>
              <a:rPr lang="uk-UA" sz="1200" b="0" baseline="0" dirty="0" err="1" smtClean="0">
                <a:solidFill>
                  <a:srgbClr val="383838"/>
                </a:solidFill>
                <a:latin typeface="Trebuchet MS" panose="020B0603020202020204" pitchFamily="34" charset="0"/>
                <a:ea typeface="Patrick Hand" pitchFamily="34" charset="-122"/>
                <a:cs typeface="Patrick Hand" pitchFamily="34" charset="-120"/>
              </a:rPr>
              <a:t>гіперпараметрів</a:t>
            </a: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 а й на рівні досвіду, який вони використовують для оцінки. Тому деякі індивіди можуть мати досвід, який ближче до нової задачі. Такі індивіди будуть формувати нову популяцію агентів з новим вектором навчання, тому адаптація до нових умов буде швидшою за стандартні рішення, де повинна пройти повна переоцінка досвіду та мережі);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1" dirty="0" err="1" smtClean="0">
                <a:solidFill>
                  <a:srgbClr val="383838"/>
                </a:solidFill>
                <a:latin typeface="Trebuchet MS" panose="020B0603020202020204" pitchFamily="34" charset="0"/>
                <a:ea typeface="Patrick Hand" pitchFamily="34" charset="-122"/>
                <a:cs typeface="Patrick Hand" pitchFamily="34" charset="-120"/>
              </a:rPr>
              <a:t>Паралельні</a:t>
            </a:r>
            <a:r>
              <a:rPr lang="ru-RU" sz="1200" b="1" dirty="0" smtClean="0">
                <a:solidFill>
                  <a:srgbClr val="383838"/>
                </a:solidFill>
                <a:latin typeface="Trebuchet MS" panose="020B0603020202020204" pitchFamily="34" charset="0"/>
                <a:ea typeface="Patrick Hand" pitchFamily="34" charset="-122"/>
                <a:cs typeface="Patrick Hand" pitchFamily="34" charset="-120"/>
              </a:rPr>
              <a:t> </a:t>
            </a:r>
            <a:r>
              <a:rPr lang="ru-RU" sz="1200" b="1" dirty="0" err="1" smtClean="0">
                <a:solidFill>
                  <a:srgbClr val="383838"/>
                </a:solidFill>
                <a:latin typeface="Trebuchet MS" panose="020B0603020202020204" pitchFamily="34" charset="0"/>
                <a:ea typeface="Patrick Hand" pitchFamily="34" charset="-122"/>
                <a:cs typeface="Patrick Hand" pitchFamily="34" charset="-120"/>
              </a:rPr>
              <a:t>обчислення</a:t>
            </a:r>
            <a:r>
              <a:rPr lang="ru-RU" sz="1200" b="1" dirty="0" smtClean="0">
                <a:solidFill>
                  <a:srgbClr val="383838"/>
                </a:solidFill>
                <a:latin typeface="Trebuchet MS" panose="020B0603020202020204" pitchFamily="34" charset="0"/>
                <a:ea typeface="Patrick Hand" pitchFamily="34" charset="-122"/>
                <a:cs typeface="Patrick Hand" pitchFamily="34" charset="-120"/>
              </a:rPr>
              <a:t> </a:t>
            </a:r>
            <a:r>
              <a:rPr lang="ru-RU" sz="1200" b="0" dirty="0" smtClean="0">
                <a:solidFill>
                  <a:srgbClr val="383838"/>
                </a:solidFill>
                <a:latin typeface="Trebuchet MS" panose="020B0603020202020204" pitchFamily="34" charset="0"/>
                <a:ea typeface="Patrick Hand" pitchFamily="34" charset="-122"/>
                <a:cs typeface="Patrick Hand" pitchFamily="34" charset="-120"/>
              </a:rPr>
              <a:t>(</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гентичний</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алгоритм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підтримує</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паралельні</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обчислення</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навідміну</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від</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звчайних</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нейромереж</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де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всі</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шари</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потребують</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покрокового</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перерахунку</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В </a:t>
            </a:r>
            <a:r>
              <a:rPr lang="ru-RU" sz="1200" b="0" baseline="0" dirty="0" err="1" smtClean="0">
                <a:solidFill>
                  <a:srgbClr val="383838"/>
                </a:solidFill>
                <a:latin typeface="Trebuchet MS" panose="020B0603020202020204" pitchFamily="34" charset="0"/>
                <a:ea typeface="Patrick Hand" pitchFamily="34" charset="-122"/>
                <a:cs typeface="Patrick Hand" pitchFamily="34" charset="-120"/>
              </a:rPr>
              <a:t>моделі</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 </a:t>
            </a:r>
            <a:r>
              <a:rPr lang="pl-PL" b="0" baseline="0" dirty="0" smtClean="0"/>
              <a:t>DDQNwithGA</a:t>
            </a:r>
            <a:r>
              <a:rPr lang="uk-UA" b="0" baseline="0" dirty="0" smtClean="0"/>
              <a:t> досвід передається одразу від декількох інших агентів, що може прискорити навчання</a:t>
            </a:r>
            <a:r>
              <a:rPr lang="ru-RU" sz="1200" b="0" baseline="0" dirty="0" smtClean="0">
                <a:solidFill>
                  <a:srgbClr val="383838"/>
                </a:solidFill>
                <a:latin typeface="Trebuchet MS" panose="020B0603020202020204" pitchFamily="34" charset="0"/>
                <a:ea typeface="Patrick Hand" pitchFamily="34" charset="-122"/>
                <a:cs typeface="Patrick Hand" pitchFamily="34" charset="-120"/>
              </a:rPr>
              <a:t>)</a:t>
            </a:r>
            <a:endParaRPr lang="ru-RU" sz="1200" b="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latin typeface="Trebuchet MS" panose="020B0603020202020204" pitchFamily="34" charset="0"/>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7</a:t>
            </a:fld>
            <a:endParaRPr lang="ru-RU"/>
          </a:p>
        </p:txBody>
      </p:sp>
    </p:spTree>
    <p:extLst>
      <p:ext uri="{BB962C8B-B14F-4D97-AF65-F5344CB8AC3E}">
        <p14:creationId xmlns:p14="http://schemas.microsoft.com/office/powerpoint/2010/main" val="185214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b="1" kern="1200" dirty="0" smtClean="0">
                <a:solidFill>
                  <a:prstClr val="black"/>
                </a:solidFill>
                <a:latin typeface="Trebuchet MS" panose="020B0603020202020204" pitchFamily="34" charset="0"/>
                <a:ea typeface="+mn-ea"/>
                <a:cs typeface="+mn-cs"/>
              </a:rPr>
              <a:t>Для ефективної роботи</a:t>
            </a:r>
            <a:r>
              <a:rPr lang="uk-UA" sz="1200" kern="1200" dirty="0" smtClean="0">
                <a:solidFill>
                  <a:prstClr val="black"/>
                </a:solidFill>
                <a:latin typeface="Trebuchet MS" panose="020B0603020202020204" pitchFamily="34" charset="0"/>
                <a:ea typeface="+mn-ea"/>
                <a:cs typeface="+mn-cs"/>
              </a:rPr>
              <a:t> алгоритму </a:t>
            </a:r>
            <a:r>
              <a:rPr lang="uk-UA" sz="1200" b="1" kern="1200" dirty="0" err="1" smtClean="0">
                <a:solidFill>
                  <a:prstClr val="black"/>
                </a:solidFill>
                <a:latin typeface="Trebuchet MS" panose="020B0603020202020204" pitchFamily="34" charset="0"/>
                <a:ea typeface="+mn-ea"/>
                <a:cs typeface="+mn-cs"/>
              </a:rPr>
              <a:t>портібна</a:t>
            </a:r>
            <a:r>
              <a:rPr lang="uk-UA" sz="1200" b="1" kern="1200" dirty="0" smtClean="0">
                <a:solidFill>
                  <a:prstClr val="black"/>
                </a:solidFill>
                <a:latin typeface="Trebuchet MS" panose="020B0603020202020204" pitchFamily="34" charset="0"/>
                <a:ea typeface="+mn-ea"/>
                <a:cs typeface="+mn-cs"/>
              </a:rPr>
              <a:t> велика кількість агентів</a:t>
            </a:r>
            <a:r>
              <a:rPr lang="uk-UA" sz="1200" kern="1200" dirty="0" smtClean="0">
                <a:solidFill>
                  <a:prstClr val="black"/>
                </a:solidFill>
                <a:latin typeface="Trebuchet MS" panose="020B0603020202020204" pitchFamily="34" charset="0"/>
                <a:ea typeface="+mn-ea"/>
                <a:cs typeface="+mn-cs"/>
              </a:rPr>
              <a:t>, </a:t>
            </a:r>
            <a:r>
              <a:rPr lang="uk-UA" sz="1200" b="1" kern="1200" dirty="0" smtClean="0">
                <a:solidFill>
                  <a:prstClr val="black"/>
                </a:solidFill>
                <a:latin typeface="Trebuchet MS" panose="020B0603020202020204" pitchFamily="34" charset="0"/>
                <a:ea typeface="+mn-ea"/>
                <a:cs typeface="+mn-cs"/>
              </a:rPr>
              <a:t>кожен з яких є окремою нейронною мережею з підкріпленням</a:t>
            </a:r>
            <a:r>
              <a:rPr lang="uk-UA" sz="1200" kern="1200" dirty="0" smtClean="0">
                <a:solidFill>
                  <a:prstClr val="black"/>
                </a:solidFill>
                <a:latin typeface="Trebuchet MS" panose="020B0603020202020204" pitchFamily="34" charset="0"/>
                <a:ea typeface="+mn-ea"/>
                <a:cs typeface="+mn-cs"/>
              </a:rPr>
              <a:t>, яка навчається паралельно з іншими. Тому </a:t>
            </a:r>
            <a:r>
              <a:rPr lang="ru-RU" sz="1200" b="1" dirty="0" smtClean="0">
                <a:latin typeface="Trebuchet MS" panose="020B0603020202020204" pitchFamily="34" charset="0"/>
              </a:rPr>
              <a:t>DDQN</a:t>
            </a:r>
            <a:r>
              <a:rPr lang="pl-PL" sz="1200" b="1" dirty="0" smtClean="0">
                <a:latin typeface="Trebuchet MS" panose="020B0603020202020204" pitchFamily="34" charset="0"/>
              </a:rPr>
              <a:t>withGA</a:t>
            </a:r>
            <a:r>
              <a:rPr lang="uk-UA" sz="1200" b="1" kern="1200" dirty="0" smtClean="0">
                <a:solidFill>
                  <a:prstClr val="black"/>
                </a:solidFill>
                <a:latin typeface="Trebuchet MS" panose="020B0603020202020204" pitchFamily="34" charset="0"/>
                <a:ea typeface="+mn-ea"/>
                <a:cs typeface="+mn-cs"/>
              </a:rPr>
              <a:t> вимагає значних обчислювальних ресурсів та оперативної пам’яті</a:t>
            </a:r>
            <a:r>
              <a:rPr lang="uk-UA" sz="1200" kern="1200" dirty="0" smtClean="0">
                <a:solidFill>
                  <a:prstClr val="black"/>
                </a:solidFill>
                <a:latin typeface="Trebuchet MS" panose="020B0603020202020204" pitchFamily="34" charset="0"/>
                <a:ea typeface="+mn-ea"/>
                <a:cs typeface="+mn-cs"/>
              </a:rPr>
              <a:t>, що робить її не найкращім вибором для невеликих та нескладних задач.</a:t>
            </a:r>
            <a:endParaRPr lang="en-US" sz="1200" kern="1200" dirty="0" smtClean="0">
              <a:solidFill>
                <a:prstClr val="black"/>
              </a:solidFill>
              <a:latin typeface="Trebuchet MS" panose="020B060302020202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prstClr val="black"/>
              </a:solidFill>
              <a:latin typeface="Trebuchet MS" panose="020B0603020202020204" pitchFamily="34" charset="0"/>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8</a:t>
            </a:fld>
            <a:endParaRPr lang="ru-RU"/>
          </a:p>
        </p:txBody>
      </p:sp>
    </p:spTree>
    <p:extLst>
      <p:ext uri="{BB962C8B-B14F-4D97-AF65-F5344CB8AC3E}">
        <p14:creationId xmlns:p14="http://schemas.microsoft.com/office/powerpoint/2010/main" val="202269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smtClean="0">
                <a:solidFill>
                  <a:srgbClr val="383838"/>
                </a:solidFill>
                <a:latin typeface="Trebuchet MS" panose="020B0603020202020204" pitchFamily="34" charset="0"/>
                <a:ea typeface="Patrick Hand" pitchFamily="34" charset="-122"/>
                <a:cs typeface="Patrick Hand" pitchFamily="34" charset="-120"/>
              </a:rPr>
              <a:t>Задача для тестування – це симулятор еволюції у світі </a:t>
            </a:r>
            <a:r>
              <a:rPr lang="uk-UA" sz="1200" b="1" kern="1200" dirty="0" smtClean="0">
                <a:solidFill>
                  <a:srgbClr val="383838"/>
                </a:solidFill>
                <a:latin typeface="Trebuchet MS" panose="020B0603020202020204" pitchFamily="34" charset="0"/>
                <a:ea typeface="Patrick Hand" pitchFamily="34" charset="-122"/>
                <a:cs typeface="Patrick Hand" pitchFamily="34" charset="-120"/>
              </a:rPr>
              <a:t>зі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складним</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і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взаємопов'язаним</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середовищем</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де</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клітини</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взаємодіють</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одна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з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одною</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з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різними</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елементами</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навколишнього</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середовища</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такими</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як</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отруєні</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області</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kern="1200" dirty="0" err="1" smtClean="0">
                <a:solidFill>
                  <a:srgbClr val="383838"/>
                </a:solidFill>
                <a:latin typeface="Trebuchet MS" panose="020B0603020202020204" pitchFamily="34" charset="0"/>
                <a:ea typeface="Patrick Hand" pitchFamily="34" charset="-122"/>
                <a:cs typeface="Patrick Hand" pitchFamily="34" charset="-120"/>
              </a:rPr>
              <a:t>метеорити</a:t>
            </a:r>
            <a:r>
              <a:rPr lang="en-US" sz="12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Структура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світу</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його</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елементи</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створюють</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багатогранну</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екосистему</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де</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взаємодія</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між</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клітинами</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uk-UA" sz="1200" b="1" kern="1200" dirty="0" smtClean="0">
                <a:solidFill>
                  <a:srgbClr val="383838"/>
                </a:solidFill>
                <a:latin typeface="Trebuchet MS" panose="020B0603020202020204" pitchFamily="34" charset="0"/>
                <a:ea typeface="Patrick Hand" pitchFamily="34" charset="-122"/>
                <a:cs typeface="Patrick Hand" pitchFamily="34" charset="-120"/>
              </a:rPr>
              <a:t>довкіллям</a:t>
            </a:r>
            <a:r>
              <a:rPr lang="uk-UA" sz="1200" b="1" kern="1200" baseline="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лежить</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в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основі</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еволюційного</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розвитку</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адаптації</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1200" b="1" kern="1200" dirty="0" err="1" smtClean="0">
                <a:solidFill>
                  <a:srgbClr val="383838"/>
                </a:solidFill>
                <a:latin typeface="Trebuchet MS" panose="020B0603020202020204" pitchFamily="34" charset="0"/>
                <a:ea typeface="Patrick Hand" pitchFamily="34" charset="-122"/>
                <a:cs typeface="Patrick Hand" pitchFamily="34" charset="-120"/>
              </a:rPr>
              <a:t>видів</a:t>
            </a:r>
            <a:r>
              <a:rPr lang="en-US" sz="1200" b="1" kern="1200" dirty="0" smtClean="0">
                <a:solidFill>
                  <a:srgbClr val="383838"/>
                </a:solidFill>
                <a:latin typeface="Trebuchet MS" panose="020B0603020202020204" pitchFamily="34" charset="0"/>
                <a:ea typeface="Patrick Hand" pitchFamily="34" charset="-122"/>
                <a:cs typeface="Patrick Hand" pitchFamily="34" charset="-120"/>
              </a:rPr>
              <a:t>.</a:t>
            </a:r>
            <a:endParaRPr lang="uk-UA" sz="1200" b="1" kern="1200" dirty="0" smtClean="0">
              <a:solidFill>
                <a:srgbClr val="383838"/>
              </a:solidFill>
              <a:latin typeface="Trebuchet MS" panose="020B0603020202020204" pitchFamily="34" charset="0"/>
              <a:ea typeface="Patrick Hand" pitchFamily="34" charset="-122"/>
              <a:cs typeface="Patrick Hand"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1" kern="1200" dirty="0" smtClean="0">
              <a:solidFill>
                <a:srgbClr val="383838"/>
              </a:solidFill>
              <a:latin typeface="Trebuchet MS" panose="020B0603020202020204" pitchFamily="34" charset="0"/>
              <a:ea typeface="Patrick Hand"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kern="1200" dirty="0" smtClean="0">
                <a:solidFill>
                  <a:srgbClr val="383838"/>
                </a:solidFill>
                <a:latin typeface="Trebuchet MS" panose="020B0603020202020204" pitchFamily="34" charset="0"/>
                <a:ea typeface="Patrick Hand" pitchFamily="34" charset="-122"/>
                <a:cs typeface="+mn-cs"/>
              </a:rPr>
              <a:t>Кожен агент може змінювати</a:t>
            </a:r>
            <a:r>
              <a:rPr lang="uk-UA" sz="1200" b="0" kern="1200" baseline="0" dirty="0" smtClean="0">
                <a:solidFill>
                  <a:srgbClr val="383838"/>
                </a:solidFill>
                <a:latin typeface="Trebuchet MS" panose="020B0603020202020204" pitchFamily="34" charset="0"/>
                <a:ea typeface="Patrick Hand" pitchFamily="34" charset="-122"/>
                <a:cs typeface="+mn-cs"/>
              </a:rPr>
              <a:t> середовище, крім того, деякі явища цього світу стаються випадково й вимагають від агентів швидкої адаптації. Клітини – це агенти, їх задача - виживати, добувати енергію і потім витрачати її на створення нащадків. Чим успішніша клітина – тим більше нащадків вона створить.</a:t>
            </a:r>
            <a:endParaRPr lang="en-US" sz="1200" b="0" kern="1200" dirty="0" smtClean="0">
              <a:solidFill>
                <a:prstClr val="black"/>
              </a:solidFill>
              <a:latin typeface="Trebuchet MS" panose="020B0603020202020204" pitchFamily="34" charset="0"/>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9</a:t>
            </a:fld>
            <a:endParaRPr lang="ru-RU"/>
          </a:p>
        </p:txBody>
      </p:sp>
    </p:spTree>
    <p:extLst>
      <p:ext uri="{BB962C8B-B14F-4D97-AF65-F5344CB8AC3E}">
        <p14:creationId xmlns:p14="http://schemas.microsoft.com/office/powerpoint/2010/main" val="12231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kern="1200" dirty="0" smtClean="0">
                <a:solidFill>
                  <a:schemeClr val="tx1"/>
                </a:solidFill>
                <a:effectLst/>
                <a:latin typeface="+mn-lt"/>
                <a:ea typeface="+mn-ea"/>
                <a:cs typeface="+mn-cs"/>
              </a:rPr>
              <a:t>Кожна клітина має 30 можливих дій та певну кількість енергії, а в перспективі й унікальні стратегії виживання, які адаптовані до умов середовища, що </a:t>
            </a:r>
            <a:r>
              <a:rPr lang="uk-UA" sz="1200" kern="1200" dirty="0" err="1" smtClean="0">
                <a:solidFill>
                  <a:schemeClr val="tx1"/>
                </a:solidFill>
                <a:effectLst/>
                <a:latin typeface="+mn-lt"/>
                <a:ea typeface="+mn-ea"/>
                <a:cs typeface="+mn-cs"/>
              </a:rPr>
              <a:t>динамічно</a:t>
            </a:r>
            <a:r>
              <a:rPr lang="uk-UA" sz="1200" kern="1200" dirty="0" smtClean="0">
                <a:solidFill>
                  <a:schemeClr val="tx1"/>
                </a:solidFill>
                <a:effectLst/>
                <a:latin typeface="+mn-lt"/>
                <a:ea typeface="+mn-ea"/>
                <a:cs typeface="+mn-cs"/>
              </a:rPr>
              <a:t> змінюється. Нижче наведено огляд основних дій доступних клітинам та їх впливу на екосистему симуляції.</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1. Переміщення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можуть переміщатися в різних напрямках: вгору, вниз, ліворуч, праворуч, а також по діагоналі. Це дозволяє їм досліджувати навколишнє середовище, знаходити джерела харчування, уникати небезпек і конкурентів.</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2. Стрибки</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Стрибки</a:t>
            </a:r>
            <a:r>
              <a:rPr lang="uk-UA" sz="1200" kern="1200" baseline="0" dirty="0" smtClean="0">
                <a:solidFill>
                  <a:schemeClr val="tx1"/>
                </a:solidFill>
                <a:effectLst/>
                <a:latin typeface="+mn-lt"/>
                <a:ea typeface="+mn-ea"/>
                <a:cs typeface="+mn-cs"/>
              </a:rPr>
              <a:t> є </a:t>
            </a:r>
            <a:r>
              <a:rPr lang="uk-UA" sz="1200" kern="1200" dirty="0" smtClean="0">
                <a:solidFill>
                  <a:schemeClr val="tx1"/>
                </a:solidFill>
                <a:effectLst/>
                <a:latin typeface="+mn-lt"/>
                <a:ea typeface="+mn-ea"/>
                <a:cs typeface="+mn-cs"/>
              </a:rPr>
              <a:t>дією, що дозволяє клітині перескакувати через одну або кілька клітин простору</a:t>
            </a:r>
            <a:r>
              <a:rPr lang="uk-UA" sz="1200" kern="1200" baseline="0" dirty="0" smtClean="0">
                <a:solidFill>
                  <a:schemeClr val="tx1"/>
                </a:solidFill>
                <a:effectLst/>
                <a:latin typeface="+mn-lt"/>
                <a:ea typeface="+mn-ea"/>
                <a:cs typeface="+mn-cs"/>
              </a:rPr>
              <a:t> й </a:t>
            </a:r>
            <a:r>
              <a:rPr lang="uk-UA" sz="1200" kern="1200" dirty="0" smtClean="0">
                <a:solidFill>
                  <a:schemeClr val="tx1"/>
                </a:solidFill>
                <a:effectLst/>
                <a:latin typeface="+mn-lt"/>
                <a:ea typeface="+mn-ea"/>
                <a:cs typeface="+mn-cs"/>
              </a:rPr>
              <a:t>може бути корисним для швидкого переміщення або уникнення перешкод і хижаків.</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3. Фотосинтез</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Фотосинтез є критично важливою дією</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клітин для здобуття енергії. Протягом дня вони можуть використовувати сонячне світло для виробництва енергії, що є основним джерелом живлення для багатьох клітин. У </a:t>
            </a:r>
            <a:r>
              <a:rPr lang="uk-UA" sz="1200" kern="1200" dirty="0" err="1" smtClean="0">
                <a:solidFill>
                  <a:schemeClr val="tx1"/>
                </a:solidFill>
                <a:effectLst/>
                <a:latin typeface="+mn-lt"/>
                <a:ea typeface="+mn-ea"/>
                <a:cs typeface="+mn-cs"/>
              </a:rPr>
              <a:t>фотосинтеза</a:t>
            </a:r>
            <a:r>
              <a:rPr lang="uk-UA" sz="1200" kern="1200" dirty="0" smtClean="0">
                <a:solidFill>
                  <a:schemeClr val="tx1"/>
                </a:solidFill>
                <a:effectLst/>
                <a:latin typeface="+mn-lt"/>
                <a:ea typeface="+mn-ea"/>
                <a:cs typeface="+mn-cs"/>
              </a:rPr>
              <a:t> є певні правила:</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a:t>
            </a:r>
            <a:r>
              <a:rPr lang="uk-UA" sz="1200" kern="1200" baseline="0" dirty="0" smtClean="0">
                <a:solidFill>
                  <a:schemeClr val="tx1"/>
                </a:solidFill>
                <a:effectLst/>
                <a:latin typeface="+mn-lt"/>
                <a:ea typeface="+mn-ea"/>
                <a:cs typeface="+mn-cs"/>
              </a:rPr>
              <a:t> ч</a:t>
            </a:r>
            <a:r>
              <a:rPr lang="uk-UA" sz="1200" kern="1200" dirty="0" smtClean="0">
                <a:solidFill>
                  <a:schemeClr val="tx1"/>
                </a:solidFill>
                <a:effectLst/>
                <a:latin typeface="+mn-lt"/>
                <a:ea typeface="+mn-ea"/>
                <a:cs typeface="+mn-cs"/>
              </a:rPr>
              <a:t>им більше клітин у світі – тим менше максимально можливий фотосинтез і більше </a:t>
            </a:r>
            <a:r>
              <a:rPr lang="uk-UA" sz="1200" kern="1200" dirty="0" smtClean="0">
                <a:solidFill>
                  <a:schemeClr val="tx1"/>
                </a:solidFill>
                <a:effectLst/>
                <a:latin typeface="+mn-lt"/>
                <a:ea typeface="+mn-ea"/>
                <a:cs typeface="+mn-cs"/>
              </a:rPr>
              <a:t>енергії </a:t>
            </a:r>
            <a:r>
              <a:rPr lang="uk-UA" sz="1200" kern="1200" dirty="0" smtClean="0">
                <a:solidFill>
                  <a:schemeClr val="tx1"/>
                </a:solidFill>
                <a:effectLst/>
                <a:latin typeface="+mn-lt"/>
                <a:ea typeface="+mn-ea"/>
                <a:cs typeface="+mn-cs"/>
              </a:rPr>
              <a:t>клітини втрачають за спробу </a:t>
            </a:r>
            <a:r>
              <a:rPr lang="uk-UA" sz="1200" kern="1200" dirty="0" err="1" smtClean="0">
                <a:solidFill>
                  <a:schemeClr val="tx1"/>
                </a:solidFill>
                <a:effectLst/>
                <a:latin typeface="+mn-lt"/>
                <a:ea typeface="+mn-ea"/>
                <a:cs typeface="+mn-cs"/>
              </a:rPr>
              <a:t>фотосинтезувати</a:t>
            </a:r>
            <a:r>
              <a:rPr lang="uk-UA" sz="1200" kern="1200" dirty="0" smtClean="0">
                <a:solidFill>
                  <a:schemeClr val="tx1"/>
                </a:solidFill>
                <a:effectLst/>
                <a:latin typeface="+mn-lt"/>
                <a:ea typeface="+mn-ea"/>
                <a:cs typeface="+mn-cs"/>
              </a:rPr>
              <a:t> вночі. Агенти навчаються й</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адаптуються до середовища.</a:t>
            </a:r>
            <a:r>
              <a:rPr lang="uk-UA" sz="1200" kern="1200" baseline="0" dirty="0" smtClean="0">
                <a:solidFill>
                  <a:schemeClr val="tx1"/>
                </a:solidFill>
                <a:effectLst/>
                <a:latin typeface="+mn-lt"/>
                <a:ea typeface="+mn-ea"/>
                <a:cs typeface="+mn-cs"/>
              </a:rPr>
              <a:t> Таким</a:t>
            </a:r>
            <a:r>
              <a:rPr lang="uk-UA" sz="1200" kern="1200" dirty="0" smtClean="0">
                <a:solidFill>
                  <a:schemeClr val="tx1"/>
                </a:solidFill>
                <a:effectLst/>
                <a:latin typeface="+mn-lt"/>
                <a:ea typeface="+mn-ea"/>
                <a:cs typeface="+mn-cs"/>
              </a:rPr>
              <a:t> їх стає дуже багато, тому для підсилення природного відбору створені умови, в яких чим більше </a:t>
            </a:r>
            <a:r>
              <a:rPr lang="uk-UA" sz="1200" kern="1200" dirty="0" smtClean="0">
                <a:solidFill>
                  <a:schemeClr val="tx1"/>
                </a:solidFill>
                <a:effectLst/>
                <a:latin typeface="+mn-lt"/>
                <a:ea typeface="+mn-ea"/>
                <a:cs typeface="+mn-cs"/>
              </a:rPr>
              <a:t> агентів,</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тим складніше їм </a:t>
            </a:r>
            <a:r>
              <a:rPr lang="uk-UA" sz="1200" kern="1200" dirty="0" err="1" smtClean="0">
                <a:solidFill>
                  <a:schemeClr val="tx1"/>
                </a:solidFill>
                <a:effectLst/>
                <a:latin typeface="+mn-lt"/>
                <a:ea typeface="+mn-ea"/>
                <a:cs typeface="+mn-cs"/>
              </a:rPr>
              <a:t>виж</a:t>
            </a:r>
            <a:r>
              <a:rPr lang="ru-RU" sz="1200" kern="1200" dirty="0" smtClean="0">
                <a:solidFill>
                  <a:schemeClr val="tx1"/>
                </a:solidFill>
                <a:effectLst/>
                <a:latin typeface="+mn-lt"/>
                <a:ea typeface="+mn-ea"/>
                <a:cs typeface="+mn-cs"/>
              </a:rPr>
              <a:t>и</a:t>
            </a:r>
            <a:r>
              <a:rPr lang="uk-UA" sz="1200" kern="1200" dirty="0" smtClean="0">
                <a:solidFill>
                  <a:schemeClr val="tx1"/>
                </a:solidFill>
                <a:effectLst/>
                <a:latin typeface="+mn-lt"/>
                <a:ea typeface="+mn-ea"/>
                <a:cs typeface="+mn-cs"/>
              </a:rPr>
              <a:t>вати.</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a:t>
            </a:r>
            <a:r>
              <a:rPr lang="uk-UA" sz="1200" kern="1200" baseline="0" dirty="0" smtClean="0">
                <a:solidFill>
                  <a:schemeClr val="tx1"/>
                </a:solidFill>
                <a:effectLst/>
                <a:latin typeface="+mn-lt"/>
                <a:ea typeface="+mn-ea"/>
                <a:cs typeface="+mn-cs"/>
              </a:rPr>
              <a:t> д</a:t>
            </a:r>
            <a:r>
              <a:rPr lang="uk-UA" sz="1200" kern="1200" dirty="0" smtClean="0">
                <a:solidFill>
                  <a:schemeClr val="tx1"/>
                </a:solidFill>
                <a:effectLst/>
                <a:latin typeface="+mn-lt"/>
                <a:ea typeface="+mn-ea"/>
                <a:cs typeface="+mn-cs"/>
              </a:rPr>
              <a:t>ругим правилом я надихнувся з відомого клітинного автомату «Гра в життя», який був вигаданий математиком </a:t>
            </a:r>
            <a:r>
              <a:rPr lang="uk-UA" sz="1200" kern="1200" dirty="0" err="1" smtClean="0">
                <a:solidFill>
                  <a:schemeClr val="tx1"/>
                </a:solidFill>
                <a:effectLst/>
                <a:latin typeface="+mn-lt"/>
                <a:ea typeface="+mn-ea"/>
                <a:cs typeface="+mn-cs"/>
              </a:rPr>
              <a:t>Дж</a:t>
            </a:r>
            <a:r>
              <a:rPr lang="ru-RU" sz="1200" kern="1200" dirty="0" smtClean="0">
                <a:solidFill>
                  <a:schemeClr val="tx1"/>
                </a:solidFill>
                <a:effectLst/>
                <a:latin typeface="+mn-lt"/>
                <a:ea typeface="+mn-ea"/>
                <a:cs typeface="+mn-cs"/>
              </a:rPr>
              <a:t>о</a:t>
            </a:r>
            <a:r>
              <a:rPr lang="uk-UA" sz="1200" kern="1200" dirty="0" err="1" smtClean="0">
                <a:solidFill>
                  <a:schemeClr val="tx1"/>
                </a:solidFill>
                <a:effectLst/>
                <a:latin typeface="+mn-lt"/>
                <a:ea typeface="+mn-ea"/>
                <a:cs typeface="+mn-cs"/>
              </a:rPr>
              <a:t>ном</a:t>
            </a:r>
            <a:r>
              <a:rPr lang="uk-UA" sz="1200" kern="1200" dirty="0" smtClean="0">
                <a:solidFill>
                  <a:schemeClr val="tx1"/>
                </a:solidFill>
                <a:effectLst/>
                <a:latin typeface="+mn-lt"/>
                <a:ea typeface="+mn-ea"/>
                <a:cs typeface="+mn-cs"/>
              </a:rPr>
              <a:t> </a:t>
            </a:r>
            <a:r>
              <a:rPr lang="uk-UA" sz="1200" kern="1200" dirty="0" err="1" smtClean="0">
                <a:solidFill>
                  <a:schemeClr val="tx1"/>
                </a:solidFill>
                <a:effectLst/>
                <a:latin typeface="+mn-lt"/>
                <a:ea typeface="+mn-ea"/>
                <a:cs typeface="+mn-cs"/>
              </a:rPr>
              <a:t>Конвеєм</a:t>
            </a:r>
            <a:r>
              <a:rPr lang="uk-UA" sz="1200" kern="1200" dirty="0" smtClean="0">
                <a:solidFill>
                  <a:schemeClr val="tx1"/>
                </a:solidFill>
                <a:effectLst/>
                <a:latin typeface="+mn-lt"/>
                <a:ea typeface="+mn-ea"/>
                <a:cs typeface="+mn-cs"/>
              </a:rPr>
              <a:t> у 1970 році. Згідно</a:t>
            </a:r>
            <a:r>
              <a:rPr lang="uk-UA" sz="1200" kern="1200" baseline="0" dirty="0" smtClean="0">
                <a:solidFill>
                  <a:schemeClr val="tx1"/>
                </a:solidFill>
                <a:effectLst/>
                <a:latin typeface="+mn-lt"/>
                <a:ea typeface="+mn-ea"/>
                <a:cs typeface="+mn-cs"/>
              </a:rPr>
              <a:t> з цим правилом</a:t>
            </a:r>
            <a:r>
              <a:rPr lang="uk-UA" sz="1200" kern="1200" dirty="0" smtClean="0">
                <a:solidFill>
                  <a:schemeClr val="tx1"/>
                </a:solidFill>
                <a:effectLst/>
                <a:latin typeface="+mn-lt"/>
                <a:ea typeface="+mn-ea"/>
                <a:cs typeface="+mn-cs"/>
              </a:rPr>
              <a:t>, якщо біля клітини 2-3 інші живі клітини, то вона може отримати максимальну кількість енергії з фотосинтезу, а чим більша різниця від цих чисел – тим, відповідно, менше енергії вона може згенерувати. </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4. Поглинання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Ця дія дозволяє клітинам поглинати залишки інших клітин для отримання енергії. Це важливий механізм виживання, особливо в умовах гострої конкуренції та обмежених ресурсів.</a:t>
            </a:r>
            <a:r>
              <a:rPr lang="uk-UA" sz="1200" kern="1200" baseline="0" dirty="0" smtClean="0">
                <a:solidFill>
                  <a:schemeClr val="tx1"/>
                </a:solidFill>
                <a:effectLst/>
                <a:latin typeface="+mn-lt"/>
                <a:ea typeface="+mn-ea"/>
                <a:cs typeface="+mn-cs"/>
              </a:rPr>
              <a:t> К</a:t>
            </a:r>
            <a:r>
              <a:rPr lang="uk-UA" sz="1200" kern="1200" dirty="0" smtClean="0">
                <a:solidFill>
                  <a:schemeClr val="tx1"/>
                </a:solidFill>
                <a:effectLst/>
                <a:latin typeface="+mn-lt"/>
                <a:ea typeface="+mn-ea"/>
                <a:cs typeface="+mn-cs"/>
              </a:rPr>
              <a:t>рім того, якщо залишків буде забагато, зона стане отруєною, а за допомогою поглинання її можна «вилікувати».</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5. Відтворення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можуть розмножуватись двома способами: через клонування себе або через розмноження з іншими клітинами. Це забезпечує генетичну різноманітність й</a:t>
            </a:r>
            <a:r>
              <a:rPr lang="uk-UA" sz="1200" kern="1200" baseline="0" dirty="0" smtClean="0">
                <a:solidFill>
                  <a:schemeClr val="tx1"/>
                </a:solidFill>
                <a:effectLst/>
                <a:latin typeface="+mn-lt"/>
                <a:ea typeface="+mn-ea"/>
                <a:cs typeface="+mn-cs"/>
              </a:rPr>
              <a:t> </a:t>
            </a:r>
            <a:r>
              <a:rPr lang="uk-UA" sz="1200" kern="1200" dirty="0" smtClean="0">
                <a:solidFill>
                  <a:schemeClr val="tx1"/>
                </a:solidFill>
                <a:effectLst/>
                <a:latin typeface="+mn-lt"/>
                <a:ea typeface="+mn-ea"/>
                <a:cs typeface="+mn-cs"/>
              </a:rPr>
              <a:t>адаптацію до умов навколишнього середовища.</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6. Видобуток</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здатні видобувати ресурси з метеоритних блоків, що надає їм додаткову енергію для виживання та розвитку.</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7. Полювання</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можуть атакувати та поглинати інші клітини для отримання їх ресурсів, що додає елемент конкуренції та хижацтва в екосистему.</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8. Захист</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Клітини можуть ховатись, якщо клітина схована то полювання на неї неможливо.</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9. Сон</a:t>
            </a:r>
            <a:endParaRPr lang="ru-RU" sz="1200" kern="1200" dirty="0" smtClean="0">
              <a:solidFill>
                <a:schemeClr val="tx1"/>
              </a:solidFill>
              <a:effectLst/>
              <a:latin typeface="+mn-lt"/>
              <a:ea typeface="+mn-ea"/>
              <a:cs typeface="+mn-cs"/>
            </a:endParaRPr>
          </a:p>
          <a:p>
            <a:r>
              <a:rPr lang="uk-UA" sz="1200" kern="1200" dirty="0" smtClean="0">
                <a:solidFill>
                  <a:schemeClr val="tx1"/>
                </a:solidFill>
                <a:effectLst/>
                <a:latin typeface="+mn-lt"/>
                <a:ea typeface="+mn-ea"/>
                <a:cs typeface="+mn-cs"/>
              </a:rPr>
              <a:t>Клітина використовує енергію для кожної дії.</a:t>
            </a:r>
            <a:r>
              <a:rPr lang="uk-UA" sz="1200" kern="1200" baseline="0" dirty="0" smtClean="0">
                <a:solidFill>
                  <a:schemeClr val="tx1"/>
                </a:solidFill>
                <a:effectLst/>
                <a:latin typeface="+mn-lt"/>
                <a:ea typeface="+mn-ea"/>
                <a:cs typeface="+mn-cs"/>
              </a:rPr>
              <a:t> Я</a:t>
            </a:r>
            <a:r>
              <a:rPr lang="uk-UA" sz="1200" kern="1200" dirty="0" smtClean="0">
                <a:solidFill>
                  <a:schemeClr val="tx1"/>
                </a:solidFill>
                <a:effectLst/>
                <a:latin typeface="+mn-lt"/>
                <a:ea typeface="+mn-ea"/>
                <a:cs typeface="+mn-cs"/>
              </a:rPr>
              <a:t>кщо клітина спить, то вона витрачає менше енергії,</a:t>
            </a:r>
            <a:r>
              <a:rPr lang="uk-UA" sz="1200" kern="1200" baseline="0" dirty="0" smtClean="0">
                <a:solidFill>
                  <a:schemeClr val="tx1"/>
                </a:solidFill>
                <a:effectLst/>
                <a:latin typeface="+mn-lt"/>
                <a:ea typeface="+mn-ea"/>
                <a:cs typeface="+mn-cs"/>
              </a:rPr>
              <a:t> ніж</a:t>
            </a:r>
            <a:r>
              <a:rPr lang="uk-UA" sz="1200" kern="1200" dirty="0" smtClean="0">
                <a:solidFill>
                  <a:schemeClr val="tx1"/>
                </a:solidFill>
                <a:effectLst/>
                <a:latin typeface="+mn-lt"/>
                <a:ea typeface="+mn-ea"/>
                <a:cs typeface="+mn-cs"/>
              </a:rPr>
              <a:t> якщо б вона обрала будь-яку іншу дію.</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71FFEB51-96DC-4B15-870E-CBC02968D840}" type="slidenum">
              <a:rPr lang="ru-RU" smtClean="0"/>
              <a:t>10</a:t>
            </a:fld>
            <a:endParaRPr lang="ru-RU"/>
          </a:p>
        </p:txBody>
      </p:sp>
    </p:spTree>
    <p:extLst>
      <p:ext uri="{BB962C8B-B14F-4D97-AF65-F5344CB8AC3E}">
        <p14:creationId xmlns:p14="http://schemas.microsoft.com/office/powerpoint/2010/main" val="283542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6750" b="0" i="0">
                <a:solidFill>
                  <a:srgbClr val="222020"/>
                </a:solidFill>
                <a:latin typeface="Lucida Sans Unicode"/>
                <a:cs typeface="Lucida Sans Unicode"/>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800" b="0" i="0">
                <a:solidFill>
                  <a:srgbClr val="22202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50" b="0" i="0">
                <a:solidFill>
                  <a:srgbClr val="222020"/>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2800" b="0" i="0">
                <a:solidFill>
                  <a:srgbClr val="22202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50" b="0" i="0">
                <a:solidFill>
                  <a:srgbClr val="222020"/>
                </a:solidFill>
                <a:latin typeface="Lucida Sans Unicode"/>
                <a:cs typeface="Lucida Sans Unicode"/>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50" b="0" i="0">
                <a:solidFill>
                  <a:srgbClr val="222020"/>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4F0"/>
          </a:solidFill>
        </p:spPr>
        <p:txBody>
          <a:bodyPr wrap="square" lIns="0" tIns="0" rIns="0" bIns="0" rtlCol="0"/>
          <a:lstStyle/>
          <a:p>
            <a:endParaRPr/>
          </a:p>
        </p:txBody>
      </p:sp>
      <p:sp>
        <p:nvSpPr>
          <p:cNvPr id="17" name="bg object 17"/>
          <p:cNvSpPr/>
          <p:nvPr/>
        </p:nvSpPr>
        <p:spPr>
          <a:xfrm>
            <a:off x="-719" y="-723"/>
            <a:ext cx="902335" cy="10287000"/>
          </a:xfrm>
          <a:custGeom>
            <a:avLst/>
            <a:gdLst/>
            <a:ahLst/>
            <a:cxnLst/>
            <a:rect l="l" t="t" r="r" b="b"/>
            <a:pathLst>
              <a:path w="902335" h="10287000">
                <a:moveTo>
                  <a:pt x="902047" y="0"/>
                </a:moveTo>
                <a:lnTo>
                  <a:pt x="0" y="0"/>
                </a:lnTo>
                <a:lnTo>
                  <a:pt x="0" y="10286556"/>
                </a:lnTo>
                <a:lnTo>
                  <a:pt x="451381" y="10286556"/>
                </a:lnTo>
                <a:lnTo>
                  <a:pt x="902047" y="10286556"/>
                </a:lnTo>
                <a:lnTo>
                  <a:pt x="902047" y="0"/>
                </a:lnTo>
                <a:close/>
              </a:path>
            </a:pathLst>
          </a:custGeom>
          <a:solidFill>
            <a:srgbClr val="222020"/>
          </a:solidFill>
        </p:spPr>
        <p:txBody>
          <a:bodyPr wrap="square" lIns="0" tIns="0" rIns="0" bIns="0" rtlCol="0"/>
          <a:lstStyle/>
          <a:p>
            <a:endParaRPr/>
          </a:p>
        </p:txBody>
      </p:sp>
      <p:sp>
        <p:nvSpPr>
          <p:cNvPr id="18" name="bg object 18"/>
          <p:cNvSpPr/>
          <p:nvPr/>
        </p:nvSpPr>
        <p:spPr>
          <a:xfrm>
            <a:off x="14991080"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19" name="bg object 19"/>
          <p:cNvSpPr/>
          <p:nvPr/>
        </p:nvSpPr>
        <p:spPr>
          <a:xfrm>
            <a:off x="15655670"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20" name="bg object 20"/>
          <p:cNvSpPr/>
          <p:nvPr/>
        </p:nvSpPr>
        <p:spPr>
          <a:xfrm>
            <a:off x="1632089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21" name="bg object 21"/>
          <p:cNvSpPr/>
          <p:nvPr/>
        </p:nvSpPr>
        <p:spPr>
          <a:xfrm>
            <a:off x="9403184" y="6482033"/>
            <a:ext cx="8884920" cy="3805554"/>
          </a:xfrm>
          <a:custGeom>
            <a:avLst/>
            <a:gdLst/>
            <a:ahLst/>
            <a:cxnLst/>
            <a:rect l="l" t="t" r="r" b="b"/>
            <a:pathLst>
              <a:path w="8884919" h="3805554">
                <a:moveTo>
                  <a:pt x="0" y="3804965"/>
                </a:moveTo>
                <a:lnTo>
                  <a:pt x="918146" y="2213941"/>
                </a:lnTo>
                <a:lnTo>
                  <a:pt x="3368318" y="1558044"/>
                </a:lnTo>
                <a:lnTo>
                  <a:pt x="4207035" y="105116"/>
                </a:lnTo>
                <a:lnTo>
                  <a:pt x="5679487" y="499663"/>
                </a:lnTo>
                <a:lnTo>
                  <a:pt x="7543612" y="0"/>
                </a:lnTo>
                <a:lnTo>
                  <a:pt x="8496884" y="952540"/>
                </a:lnTo>
                <a:lnTo>
                  <a:pt x="8884817" y="952540"/>
                </a:lnTo>
              </a:path>
            </a:pathLst>
          </a:custGeom>
          <a:ln w="18719">
            <a:solidFill>
              <a:srgbClr val="22202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4F0"/>
          </a:solidFill>
        </p:spPr>
        <p:txBody>
          <a:bodyPr wrap="square" lIns="0" tIns="0" rIns="0" bIns="0" rtlCol="0"/>
          <a:lstStyle/>
          <a:p>
            <a:endParaRPr/>
          </a:p>
        </p:txBody>
      </p:sp>
      <p:sp>
        <p:nvSpPr>
          <p:cNvPr id="2" name="Holder 2"/>
          <p:cNvSpPr>
            <a:spLocks noGrp="1"/>
          </p:cNvSpPr>
          <p:nvPr>
            <p:ph type="title"/>
          </p:nvPr>
        </p:nvSpPr>
        <p:spPr>
          <a:xfrm>
            <a:off x="5336362" y="3399333"/>
            <a:ext cx="7627975" cy="1054100"/>
          </a:xfrm>
          <a:prstGeom prst="rect">
            <a:avLst/>
          </a:prstGeom>
        </p:spPr>
        <p:txBody>
          <a:bodyPr wrap="square" lIns="0" tIns="0" rIns="0" bIns="0">
            <a:spAutoFit/>
          </a:bodyPr>
          <a:lstStyle>
            <a:lvl1pPr>
              <a:defRPr sz="6750" b="0" i="0">
                <a:solidFill>
                  <a:srgbClr val="222020"/>
                </a:solidFill>
                <a:latin typeface="Lucida Sans Unicode"/>
                <a:cs typeface="Lucida Sans Unicode"/>
              </a:defRPr>
            </a:lvl1pPr>
          </a:lstStyle>
          <a:p>
            <a:endParaRPr/>
          </a:p>
        </p:txBody>
      </p:sp>
      <p:sp>
        <p:nvSpPr>
          <p:cNvPr id="3" name="Holder 3"/>
          <p:cNvSpPr>
            <a:spLocks noGrp="1"/>
          </p:cNvSpPr>
          <p:nvPr>
            <p:ph type="body" idx="1"/>
          </p:nvPr>
        </p:nvSpPr>
        <p:spPr>
          <a:xfrm>
            <a:off x="4888496" y="4572411"/>
            <a:ext cx="8511540" cy="2154554"/>
          </a:xfrm>
          <a:prstGeom prst="rect">
            <a:avLst/>
          </a:prstGeom>
        </p:spPr>
        <p:txBody>
          <a:bodyPr wrap="square" lIns="0" tIns="0" rIns="0" bIns="0">
            <a:spAutoFit/>
          </a:bodyPr>
          <a:lstStyle>
            <a:lvl1pPr>
              <a:defRPr sz="2800" b="0" i="0">
                <a:solidFill>
                  <a:srgbClr val="222020"/>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0458" y="1379017"/>
            <a:ext cx="11609705" cy="2603918"/>
          </a:xfrm>
          <a:prstGeom prst="rect">
            <a:avLst/>
          </a:prstGeom>
        </p:spPr>
        <p:txBody>
          <a:bodyPr vert="horz" wrap="square" lIns="0" tIns="102235" rIns="0" bIns="0" rtlCol="0">
            <a:spAutoFit/>
          </a:bodyPr>
          <a:lstStyle/>
          <a:p>
            <a:pPr marL="12700" marR="5080">
              <a:lnSpc>
                <a:spcPts val="6520"/>
              </a:lnSpc>
              <a:spcBef>
                <a:spcPts val="805"/>
              </a:spcBef>
            </a:pPr>
            <a:r>
              <a:rPr lang="ru-RU" sz="5900" dirty="0" err="1" smtClean="0">
                <a:solidFill>
                  <a:srgbClr val="222020"/>
                </a:solidFill>
                <a:latin typeface="Lucida Sans Unicode"/>
                <a:cs typeface="Lucida Sans Unicode"/>
              </a:rPr>
              <a:t>Інтеграція</a:t>
            </a:r>
            <a:r>
              <a:rPr lang="ru-RU" sz="5900" dirty="0" smtClean="0">
                <a:solidFill>
                  <a:srgbClr val="222020"/>
                </a:solidFill>
                <a:latin typeface="Lucida Sans Unicode"/>
                <a:cs typeface="Lucida Sans Unicode"/>
              </a:rPr>
              <a:t> </a:t>
            </a:r>
            <a:r>
              <a:rPr lang="ru-RU" sz="5900" dirty="0" err="1" smtClean="0">
                <a:solidFill>
                  <a:srgbClr val="222020"/>
                </a:solidFill>
                <a:latin typeface="Lucida Sans Unicode"/>
                <a:cs typeface="Lucida Sans Unicode"/>
              </a:rPr>
              <a:t>генетичного</a:t>
            </a:r>
            <a:r>
              <a:rPr lang="ru-RU" sz="5900" dirty="0" smtClean="0">
                <a:solidFill>
                  <a:srgbClr val="222020"/>
                </a:solidFill>
                <a:latin typeface="Lucida Sans Unicode"/>
                <a:cs typeface="Lucida Sans Unicode"/>
              </a:rPr>
              <a:t> алгоритму в </a:t>
            </a:r>
            <a:r>
              <a:rPr lang="ru-RU" sz="5900" dirty="0" err="1" smtClean="0">
                <a:solidFill>
                  <a:srgbClr val="222020"/>
                </a:solidFill>
                <a:latin typeface="Lucida Sans Unicode"/>
                <a:cs typeface="Lucida Sans Unicode"/>
              </a:rPr>
              <a:t>нейронну</a:t>
            </a:r>
            <a:r>
              <a:rPr lang="ru-RU" sz="5900" dirty="0" smtClean="0">
                <a:solidFill>
                  <a:srgbClr val="222020"/>
                </a:solidFill>
                <a:latin typeface="Lucida Sans Unicode"/>
                <a:cs typeface="Lucida Sans Unicode"/>
              </a:rPr>
              <a:t> мережу з </a:t>
            </a:r>
            <a:r>
              <a:rPr lang="ru-RU" sz="5900" dirty="0" err="1" smtClean="0">
                <a:solidFill>
                  <a:srgbClr val="222020"/>
                </a:solidFill>
                <a:latin typeface="Lucida Sans Unicode"/>
                <a:cs typeface="Lucida Sans Unicode"/>
              </a:rPr>
              <a:t>навчанням</a:t>
            </a:r>
            <a:r>
              <a:rPr lang="ru-RU" sz="5900" dirty="0" smtClean="0">
                <a:solidFill>
                  <a:srgbClr val="222020"/>
                </a:solidFill>
                <a:latin typeface="Lucida Sans Unicode"/>
                <a:cs typeface="Lucida Sans Unicode"/>
              </a:rPr>
              <a:t> з </a:t>
            </a:r>
            <a:r>
              <a:rPr lang="ru-RU" sz="5900" dirty="0" err="1" smtClean="0">
                <a:solidFill>
                  <a:srgbClr val="222020"/>
                </a:solidFill>
                <a:latin typeface="Lucida Sans Unicode"/>
                <a:cs typeface="Lucida Sans Unicode"/>
              </a:rPr>
              <a:t>підкріпленням</a:t>
            </a:r>
            <a:endParaRPr sz="5900" dirty="0">
              <a:latin typeface="Lucida Sans Unicode"/>
              <a:cs typeface="Lucida Sans Unicode"/>
            </a:endParaRPr>
          </a:p>
        </p:txBody>
      </p:sp>
      <p:sp>
        <p:nvSpPr>
          <p:cNvPr id="3" name="object 3"/>
          <p:cNvSpPr/>
          <p:nvPr/>
        </p:nvSpPr>
        <p:spPr>
          <a:xfrm>
            <a:off x="1588322" y="7555687"/>
            <a:ext cx="386080" cy="386080"/>
          </a:xfrm>
          <a:custGeom>
            <a:avLst/>
            <a:gdLst/>
            <a:ahLst/>
            <a:cxnLst/>
            <a:rect l="l" t="t" r="r" b="b"/>
            <a:pathLst>
              <a:path w="386080" h="386079">
                <a:moveTo>
                  <a:pt x="0" y="93599"/>
                </a:moveTo>
                <a:lnTo>
                  <a:pt x="93598" y="0"/>
                </a:lnTo>
                <a:lnTo>
                  <a:pt x="192950" y="99352"/>
                </a:lnTo>
                <a:lnTo>
                  <a:pt x="292302" y="0"/>
                </a:lnTo>
                <a:lnTo>
                  <a:pt x="385901" y="93599"/>
                </a:lnTo>
                <a:lnTo>
                  <a:pt x="286549"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4" name="object 4"/>
          <p:cNvSpPr/>
          <p:nvPr/>
        </p:nvSpPr>
        <p:spPr>
          <a:xfrm>
            <a:off x="2126128" y="7555687"/>
            <a:ext cx="386080" cy="386080"/>
          </a:xfrm>
          <a:custGeom>
            <a:avLst/>
            <a:gdLst/>
            <a:ahLst/>
            <a:cxnLst/>
            <a:rect l="l" t="t" r="r" b="b"/>
            <a:pathLst>
              <a:path w="386080" h="386079">
                <a:moveTo>
                  <a:pt x="0" y="93599"/>
                </a:moveTo>
                <a:lnTo>
                  <a:pt x="93598" y="0"/>
                </a:lnTo>
                <a:lnTo>
                  <a:pt x="192963" y="99352"/>
                </a:lnTo>
                <a:lnTo>
                  <a:pt x="292315" y="0"/>
                </a:lnTo>
                <a:lnTo>
                  <a:pt x="385901" y="93599"/>
                </a:lnTo>
                <a:lnTo>
                  <a:pt x="286549" y="192951"/>
                </a:lnTo>
                <a:lnTo>
                  <a:pt x="385901" y="292303"/>
                </a:lnTo>
                <a:lnTo>
                  <a:pt x="292315" y="385902"/>
                </a:lnTo>
                <a:lnTo>
                  <a:pt x="192963" y="286550"/>
                </a:lnTo>
                <a:lnTo>
                  <a:pt x="93598" y="385902"/>
                </a:lnTo>
                <a:lnTo>
                  <a:pt x="0" y="292303"/>
                </a:lnTo>
                <a:lnTo>
                  <a:pt x="99364" y="192951"/>
                </a:lnTo>
                <a:lnTo>
                  <a:pt x="0" y="93599"/>
                </a:lnTo>
                <a:close/>
              </a:path>
            </a:pathLst>
          </a:custGeom>
          <a:ln w="18719">
            <a:solidFill>
              <a:srgbClr val="222020"/>
            </a:solidFill>
          </a:ln>
        </p:spPr>
        <p:txBody>
          <a:bodyPr wrap="square" lIns="0" tIns="0" rIns="0" bIns="0" rtlCol="0"/>
          <a:lstStyle/>
          <a:p>
            <a:endParaRPr/>
          </a:p>
        </p:txBody>
      </p:sp>
      <p:sp>
        <p:nvSpPr>
          <p:cNvPr id="5" name="object 5"/>
          <p:cNvSpPr/>
          <p:nvPr/>
        </p:nvSpPr>
        <p:spPr>
          <a:xfrm>
            <a:off x="2663946" y="7555687"/>
            <a:ext cx="386080" cy="386080"/>
          </a:xfrm>
          <a:custGeom>
            <a:avLst/>
            <a:gdLst/>
            <a:ahLst/>
            <a:cxnLst/>
            <a:rect l="l" t="t" r="r" b="b"/>
            <a:pathLst>
              <a:path w="386080" h="386079">
                <a:moveTo>
                  <a:pt x="0" y="93599"/>
                </a:moveTo>
                <a:lnTo>
                  <a:pt x="93598" y="0"/>
                </a:lnTo>
                <a:lnTo>
                  <a:pt x="192950" y="99352"/>
                </a:lnTo>
                <a:lnTo>
                  <a:pt x="292302" y="0"/>
                </a:lnTo>
                <a:lnTo>
                  <a:pt x="385901" y="93599"/>
                </a:lnTo>
                <a:lnTo>
                  <a:pt x="286536"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6" name="object 6"/>
          <p:cNvSpPr/>
          <p:nvPr/>
        </p:nvSpPr>
        <p:spPr>
          <a:xfrm>
            <a:off x="1588322" y="8117979"/>
            <a:ext cx="386080" cy="386080"/>
          </a:xfrm>
          <a:custGeom>
            <a:avLst/>
            <a:gdLst/>
            <a:ahLst/>
            <a:cxnLst/>
            <a:rect l="l" t="t" r="r" b="b"/>
            <a:pathLst>
              <a:path w="386080" h="386079">
                <a:moveTo>
                  <a:pt x="0" y="93599"/>
                </a:moveTo>
                <a:lnTo>
                  <a:pt x="93598" y="0"/>
                </a:lnTo>
                <a:lnTo>
                  <a:pt x="192950" y="99352"/>
                </a:lnTo>
                <a:lnTo>
                  <a:pt x="292302" y="0"/>
                </a:lnTo>
                <a:lnTo>
                  <a:pt x="385901" y="93599"/>
                </a:lnTo>
                <a:lnTo>
                  <a:pt x="286549"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7" name="object 7"/>
          <p:cNvSpPr/>
          <p:nvPr/>
        </p:nvSpPr>
        <p:spPr>
          <a:xfrm>
            <a:off x="2126128" y="8117979"/>
            <a:ext cx="386080" cy="386080"/>
          </a:xfrm>
          <a:custGeom>
            <a:avLst/>
            <a:gdLst/>
            <a:ahLst/>
            <a:cxnLst/>
            <a:rect l="l" t="t" r="r" b="b"/>
            <a:pathLst>
              <a:path w="386080" h="386079">
                <a:moveTo>
                  <a:pt x="0" y="93599"/>
                </a:moveTo>
                <a:lnTo>
                  <a:pt x="93598" y="0"/>
                </a:lnTo>
                <a:lnTo>
                  <a:pt x="192963" y="99352"/>
                </a:lnTo>
                <a:lnTo>
                  <a:pt x="292315" y="0"/>
                </a:lnTo>
                <a:lnTo>
                  <a:pt x="385901" y="93599"/>
                </a:lnTo>
                <a:lnTo>
                  <a:pt x="286549" y="192951"/>
                </a:lnTo>
                <a:lnTo>
                  <a:pt x="385901" y="292303"/>
                </a:lnTo>
                <a:lnTo>
                  <a:pt x="292315" y="385902"/>
                </a:lnTo>
                <a:lnTo>
                  <a:pt x="192963" y="286550"/>
                </a:lnTo>
                <a:lnTo>
                  <a:pt x="93598" y="385902"/>
                </a:lnTo>
                <a:lnTo>
                  <a:pt x="0" y="292303"/>
                </a:lnTo>
                <a:lnTo>
                  <a:pt x="99364" y="192951"/>
                </a:lnTo>
                <a:lnTo>
                  <a:pt x="0" y="93599"/>
                </a:lnTo>
                <a:close/>
              </a:path>
            </a:pathLst>
          </a:custGeom>
          <a:ln w="18719">
            <a:solidFill>
              <a:srgbClr val="222020"/>
            </a:solidFill>
          </a:ln>
        </p:spPr>
        <p:txBody>
          <a:bodyPr wrap="square" lIns="0" tIns="0" rIns="0" bIns="0" rtlCol="0"/>
          <a:lstStyle/>
          <a:p>
            <a:endParaRPr/>
          </a:p>
        </p:txBody>
      </p:sp>
      <p:sp>
        <p:nvSpPr>
          <p:cNvPr id="8" name="object 8"/>
          <p:cNvSpPr/>
          <p:nvPr/>
        </p:nvSpPr>
        <p:spPr>
          <a:xfrm>
            <a:off x="2663946" y="8117979"/>
            <a:ext cx="386080" cy="386080"/>
          </a:xfrm>
          <a:custGeom>
            <a:avLst/>
            <a:gdLst/>
            <a:ahLst/>
            <a:cxnLst/>
            <a:rect l="l" t="t" r="r" b="b"/>
            <a:pathLst>
              <a:path w="386080" h="386079">
                <a:moveTo>
                  <a:pt x="0" y="93599"/>
                </a:moveTo>
                <a:lnTo>
                  <a:pt x="93598" y="0"/>
                </a:lnTo>
                <a:lnTo>
                  <a:pt x="192950" y="99352"/>
                </a:lnTo>
                <a:lnTo>
                  <a:pt x="292302" y="0"/>
                </a:lnTo>
                <a:lnTo>
                  <a:pt x="385901" y="93599"/>
                </a:lnTo>
                <a:lnTo>
                  <a:pt x="286536"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9" name="object 9"/>
          <p:cNvSpPr/>
          <p:nvPr/>
        </p:nvSpPr>
        <p:spPr>
          <a:xfrm>
            <a:off x="1588322" y="8680272"/>
            <a:ext cx="386080" cy="386080"/>
          </a:xfrm>
          <a:custGeom>
            <a:avLst/>
            <a:gdLst/>
            <a:ahLst/>
            <a:cxnLst/>
            <a:rect l="l" t="t" r="r" b="b"/>
            <a:pathLst>
              <a:path w="386080" h="386079">
                <a:moveTo>
                  <a:pt x="0" y="93599"/>
                </a:moveTo>
                <a:lnTo>
                  <a:pt x="93598" y="0"/>
                </a:lnTo>
                <a:lnTo>
                  <a:pt x="192950" y="99352"/>
                </a:lnTo>
                <a:lnTo>
                  <a:pt x="292302" y="0"/>
                </a:lnTo>
                <a:lnTo>
                  <a:pt x="385901" y="93599"/>
                </a:lnTo>
                <a:lnTo>
                  <a:pt x="286549" y="192951"/>
                </a:lnTo>
                <a:lnTo>
                  <a:pt x="385901" y="292303"/>
                </a:lnTo>
                <a:lnTo>
                  <a:pt x="292302" y="385900"/>
                </a:lnTo>
                <a:lnTo>
                  <a:pt x="192950" y="286550"/>
                </a:lnTo>
                <a:lnTo>
                  <a:pt x="93598" y="385900"/>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10" name="object 10"/>
          <p:cNvSpPr/>
          <p:nvPr/>
        </p:nvSpPr>
        <p:spPr>
          <a:xfrm>
            <a:off x="2126128" y="8680272"/>
            <a:ext cx="386080" cy="386080"/>
          </a:xfrm>
          <a:custGeom>
            <a:avLst/>
            <a:gdLst/>
            <a:ahLst/>
            <a:cxnLst/>
            <a:rect l="l" t="t" r="r" b="b"/>
            <a:pathLst>
              <a:path w="386080" h="386079">
                <a:moveTo>
                  <a:pt x="0" y="93599"/>
                </a:moveTo>
                <a:lnTo>
                  <a:pt x="93598" y="0"/>
                </a:lnTo>
                <a:lnTo>
                  <a:pt x="192963" y="99352"/>
                </a:lnTo>
                <a:lnTo>
                  <a:pt x="292315" y="0"/>
                </a:lnTo>
                <a:lnTo>
                  <a:pt x="385901" y="93599"/>
                </a:lnTo>
                <a:lnTo>
                  <a:pt x="286549" y="192951"/>
                </a:lnTo>
                <a:lnTo>
                  <a:pt x="385901" y="292303"/>
                </a:lnTo>
                <a:lnTo>
                  <a:pt x="292315" y="385900"/>
                </a:lnTo>
                <a:lnTo>
                  <a:pt x="192963" y="286550"/>
                </a:lnTo>
                <a:lnTo>
                  <a:pt x="93598" y="385900"/>
                </a:lnTo>
                <a:lnTo>
                  <a:pt x="0" y="292303"/>
                </a:lnTo>
                <a:lnTo>
                  <a:pt x="99364" y="192951"/>
                </a:lnTo>
                <a:lnTo>
                  <a:pt x="0" y="93599"/>
                </a:lnTo>
                <a:close/>
              </a:path>
            </a:pathLst>
          </a:custGeom>
          <a:ln w="18719">
            <a:solidFill>
              <a:srgbClr val="222020"/>
            </a:solidFill>
          </a:ln>
        </p:spPr>
        <p:txBody>
          <a:bodyPr wrap="square" lIns="0" tIns="0" rIns="0" bIns="0" rtlCol="0"/>
          <a:lstStyle/>
          <a:p>
            <a:endParaRPr/>
          </a:p>
        </p:txBody>
      </p:sp>
      <p:sp>
        <p:nvSpPr>
          <p:cNvPr id="11" name="object 11"/>
          <p:cNvSpPr/>
          <p:nvPr/>
        </p:nvSpPr>
        <p:spPr>
          <a:xfrm>
            <a:off x="2663946" y="8680272"/>
            <a:ext cx="386080" cy="386080"/>
          </a:xfrm>
          <a:custGeom>
            <a:avLst/>
            <a:gdLst/>
            <a:ahLst/>
            <a:cxnLst/>
            <a:rect l="l" t="t" r="r" b="b"/>
            <a:pathLst>
              <a:path w="386080" h="386079">
                <a:moveTo>
                  <a:pt x="0" y="93599"/>
                </a:moveTo>
                <a:lnTo>
                  <a:pt x="93598" y="0"/>
                </a:lnTo>
                <a:lnTo>
                  <a:pt x="192950" y="99352"/>
                </a:lnTo>
                <a:lnTo>
                  <a:pt x="292302" y="0"/>
                </a:lnTo>
                <a:lnTo>
                  <a:pt x="385901" y="93599"/>
                </a:lnTo>
                <a:lnTo>
                  <a:pt x="286536" y="192951"/>
                </a:lnTo>
                <a:lnTo>
                  <a:pt x="385901" y="292303"/>
                </a:lnTo>
                <a:lnTo>
                  <a:pt x="292302" y="385900"/>
                </a:lnTo>
                <a:lnTo>
                  <a:pt x="192950" y="286550"/>
                </a:lnTo>
                <a:lnTo>
                  <a:pt x="93598" y="385900"/>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12" name="Прямоугольник 11"/>
          <p:cNvSpPr/>
          <p:nvPr/>
        </p:nvSpPr>
        <p:spPr>
          <a:xfrm>
            <a:off x="1588322" y="5966977"/>
            <a:ext cx="9150350" cy="1569660"/>
          </a:xfrm>
          <a:prstGeom prst="rect">
            <a:avLst/>
          </a:prstGeom>
        </p:spPr>
        <p:txBody>
          <a:bodyPr>
            <a:spAutoFit/>
          </a:bodyPr>
          <a:lstStyle/>
          <a:p>
            <a:r>
              <a:rPr lang="ru-RU" sz="3200" dirty="0" err="1" smtClean="0"/>
              <a:t>Виконав</a:t>
            </a:r>
            <a:r>
              <a:rPr lang="ru-RU" sz="3200" dirty="0" smtClean="0"/>
              <a:t>:</a:t>
            </a:r>
          </a:p>
          <a:p>
            <a:r>
              <a:rPr lang="ru-RU" sz="3200" dirty="0" smtClean="0"/>
              <a:t>Студент IV курсу, </a:t>
            </a:r>
            <a:r>
              <a:rPr lang="ru-RU" sz="3200" dirty="0" err="1" smtClean="0"/>
              <a:t>групи</a:t>
            </a:r>
            <a:r>
              <a:rPr lang="ru-RU" sz="3200" dirty="0" smtClean="0"/>
              <a:t> КНТ-110 </a:t>
            </a:r>
          </a:p>
          <a:p>
            <a:r>
              <a:rPr lang="ru-RU" sz="3200" dirty="0" err="1" smtClean="0"/>
              <a:t>Трінкаль</a:t>
            </a:r>
            <a:r>
              <a:rPr lang="ru-RU" sz="3200" dirty="0" smtClean="0"/>
              <a:t> Максим </a:t>
            </a:r>
            <a:r>
              <a:rPr lang="ru-RU" sz="3200" dirty="0" err="1" smtClean="0"/>
              <a:t>Євгенович</a:t>
            </a:r>
            <a:endParaRPr lang="ru-RU"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Овал 42"/>
          <p:cNvSpPr/>
          <p:nvPr/>
        </p:nvSpPr>
        <p:spPr>
          <a:xfrm>
            <a:off x="7635852" y="5903593"/>
            <a:ext cx="2924198" cy="99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19" name="object 19"/>
          <p:cNvSpPr/>
          <p:nvPr/>
        </p:nvSpPr>
        <p:spPr>
          <a:xfrm>
            <a:off x="10980332" y="4420508"/>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0" name="object 20"/>
          <p:cNvSpPr/>
          <p:nvPr/>
        </p:nvSpPr>
        <p:spPr>
          <a:xfrm>
            <a:off x="3945001" y="4301082"/>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21" name="object 21"/>
          <p:cNvSpPr/>
          <p:nvPr/>
        </p:nvSpPr>
        <p:spPr>
          <a:xfrm>
            <a:off x="7316470" y="3530312"/>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2" name="object 22"/>
          <p:cNvSpPr/>
          <p:nvPr/>
        </p:nvSpPr>
        <p:spPr>
          <a:xfrm>
            <a:off x="12914701" y="6035319"/>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3" name="object 23"/>
          <p:cNvSpPr/>
          <p:nvPr/>
        </p:nvSpPr>
        <p:spPr>
          <a:xfrm>
            <a:off x="11082020" y="8122403"/>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4" name="object 24"/>
          <p:cNvSpPr/>
          <p:nvPr/>
        </p:nvSpPr>
        <p:spPr>
          <a:xfrm>
            <a:off x="1914398" y="6035319"/>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5" name="object 25"/>
          <p:cNvSpPr/>
          <p:nvPr/>
        </p:nvSpPr>
        <p:spPr>
          <a:xfrm>
            <a:off x="7968083" y="8653926"/>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6" name="object 26"/>
          <p:cNvSpPr/>
          <p:nvPr/>
        </p:nvSpPr>
        <p:spPr>
          <a:xfrm>
            <a:off x="3930756" y="8191700"/>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27" name="object 27"/>
          <p:cNvSpPr/>
          <p:nvPr/>
        </p:nvSpPr>
        <p:spPr>
          <a:xfrm>
            <a:off x="17361952"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8" name="Заголовок 27"/>
          <p:cNvSpPr>
            <a:spLocks noGrp="1"/>
          </p:cNvSpPr>
          <p:nvPr>
            <p:ph type="title"/>
          </p:nvPr>
        </p:nvSpPr>
        <p:spPr>
          <a:xfrm>
            <a:off x="7321550" y="1873250"/>
            <a:ext cx="7627975" cy="1054100"/>
          </a:xfrm>
        </p:spPr>
        <p:txBody>
          <a:bodyPr/>
          <a:lstStyle/>
          <a:p>
            <a:r>
              <a:rPr lang="uk-UA" dirty="0" smtClean="0"/>
              <a:t>Дії агенту</a:t>
            </a:r>
            <a:endParaRPr lang="ru-RU" dirty="0"/>
          </a:p>
        </p:txBody>
      </p:sp>
      <p:sp>
        <p:nvSpPr>
          <p:cNvPr id="8" name="Прямоугольник 7"/>
          <p:cNvSpPr/>
          <p:nvPr/>
        </p:nvSpPr>
        <p:spPr>
          <a:xfrm>
            <a:off x="4273550" y="4201735"/>
            <a:ext cx="1931939" cy="584775"/>
          </a:xfrm>
          <a:prstGeom prst="rect">
            <a:avLst/>
          </a:prstGeom>
        </p:spPr>
        <p:txBody>
          <a:bodyPr wrap="none">
            <a:spAutoFit/>
          </a:bodyPr>
          <a:lstStyle/>
          <a:p>
            <a:r>
              <a:rPr lang="uk-UA" sz="3200" dirty="0" smtClean="0"/>
              <a:t>Рухатись</a:t>
            </a:r>
            <a:endParaRPr lang="ru-RU" sz="3200" dirty="0"/>
          </a:p>
        </p:txBody>
      </p:sp>
      <p:sp>
        <p:nvSpPr>
          <p:cNvPr id="29" name="Прямоугольник 28"/>
          <p:cNvSpPr/>
          <p:nvPr/>
        </p:nvSpPr>
        <p:spPr>
          <a:xfrm>
            <a:off x="2292350" y="5903593"/>
            <a:ext cx="3369833" cy="584775"/>
          </a:xfrm>
          <a:prstGeom prst="rect">
            <a:avLst/>
          </a:prstGeom>
        </p:spPr>
        <p:txBody>
          <a:bodyPr wrap="none">
            <a:spAutoFit/>
          </a:bodyPr>
          <a:lstStyle/>
          <a:p>
            <a:r>
              <a:rPr lang="uk-UA" sz="3200" dirty="0" smtClean="0"/>
              <a:t>Розмножуватись</a:t>
            </a:r>
            <a:endParaRPr lang="ru-RU" sz="3200" dirty="0"/>
          </a:p>
        </p:txBody>
      </p:sp>
      <p:sp>
        <p:nvSpPr>
          <p:cNvPr id="30" name="Прямоугольник 29"/>
          <p:cNvSpPr/>
          <p:nvPr/>
        </p:nvSpPr>
        <p:spPr>
          <a:xfrm>
            <a:off x="4273550" y="8069151"/>
            <a:ext cx="2116285" cy="584775"/>
          </a:xfrm>
          <a:prstGeom prst="rect">
            <a:avLst/>
          </a:prstGeom>
        </p:spPr>
        <p:txBody>
          <a:bodyPr wrap="none">
            <a:spAutoFit/>
          </a:bodyPr>
          <a:lstStyle/>
          <a:p>
            <a:r>
              <a:rPr lang="uk-UA" sz="3200" dirty="0" smtClean="0"/>
              <a:t>Полювати</a:t>
            </a:r>
            <a:endParaRPr lang="ru-RU" sz="3200" dirty="0"/>
          </a:p>
        </p:txBody>
      </p:sp>
      <p:sp>
        <p:nvSpPr>
          <p:cNvPr id="31" name="Прямоугольник 30"/>
          <p:cNvSpPr/>
          <p:nvPr/>
        </p:nvSpPr>
        <p:spPr>
          <a:xfrm>
            <a:off x="7702550" y="3430965"/>
            <a:ext cx="3470822" cy="584775"/>
          </a:xfrm>
          <a:prstGeom prst="rect">
            <a:avLst/>
          </a:prstGeom>
        </p:spPr>
        <p:txBody>
          <a:bodyPr wrap="none">
            <a:spAutoFit/>
          </a:bodyPr>
          <a:lstStyle/>
          <a:p>
            <a:r>
              <a:rPr lang="uk-UA" sz="3200" dirty="0" err="1" smtClean="0"/>
              <a:t>Фотосинтезувати</a:t>
            </a:r>
            <a:endParaRPr lang="ru-RU" sz="3200" dirty="0"/>
          </a:p>
        </p:txBody>
      </p:sp>
      <p:sp>
        <p:nvSpPr>
          <p:cNvPr id="32" name="Прямоугольник 31"/>
          <p:cNvSpPr/>
          <p:nvPr/>
        </p:nvSpPr>
        <p:spPr>
          <a:xfrm>
            <a:off x="11468100" y="8023056"/>
            <a:ext cx="2194832" cy="584775"/>
          </a:xfrm>
          <a:prstGeom prst="rect">
            <a:avLst/>
          </a:prstGeom>
        </p:spPr>
        <p:txBody>
          <a:bodyPr wrap="none">
            <a:spAutoFit/>
          </a:bodyPr>
          <a:lstStyle/>
          <a:p>
            <a:r>
              <a:rPr lang="uk-UA" sz="3200" dirty="0" smtClean="0"/>
              <a:t>Поглинати</a:t>
            </a:r>
            <a:endParaRPr lang="ru-RU" sz="3200" dirty="0"/>
          </a:p>
        </p:txBody>
      </p:sp>
      <p:sp>
        <p:nvSpPr>
          <p:cNvPr id="33" name="Прямоугольник 32"/>
          <p:cNvSpPr/>
          <p:nvPr/>
        </p:nvSpPr>
        <p:spPr>
          <a:xfrm>
            <a:off x="8309332" y="8545453"/>
            <a:ext cx="2457724" cy="584775"/>
          </a:xfrm>
          <a:prstGeom prst="rect">
            <a:avLst/>
          </a:prstGeom>
        </p:spPr>
        <p:txBody>
          <a:bodyPr wrap="none">
            <a:spAutoFit/>
          </a:bodyPr>
          <a:lstStyle/>
          <a:p>
            <a:r>
              <a:rPr lang="uk-UA" sz="3200" dirty="0" smtClean="0"/>
              <a:t>Видобувати</a:t>
            </a:r>
            <a:endParaRPr lang="ru-RU" sz="3200" dirty="0"/>
          </a:p>
        </p:txBody>
      </p:sp>
      <p:sp>
        <p:nvSpPr>
          <p:cNvPr id="34" name="Прямоугольник 33"/>
          <p:cNvSpPr/>
          <p:nvPr/>
        </p:nvSpPr>
        <p:spPr>
          <a:xfrm>
            <a:off x="11436350" y="4299236"/>
            <a:ext cx="2496196" cy="584775"/>
          </a:xfrm>
          <a:prstGeom prst="rect">
            <a:avLst/>
          </a:prstGeom>
        </p:spPr>
        <p:txBody>
          <a:bodyPr wrap="none">
            <a:spAutoFit/>
          </a:bodyPr>
          <a:lstStyle/>
          <a:p>
            <a:r>
              <a:rPr lang="uk-UA" sz="3200" dirty="0" smtClean="0"/>
              <a:t>Захищатись</a:t>
            </a:r>
            <a:endParaRPr lang="ru-RU" sz="3200" dirty="0"/>
          </a:p>
        </p:txBody>
      </p:sp>
      <p:sp>
        <p:nvSpPr>
          <p:cNvPr id="35" name="Прямоугольник 34"/>
          <p:cNvSpPr/>
          <p:nvPr/>
        </p:nvSpPr>
        <p:spPr>
          <a:xfrm>
            <a:off x="13277921" y="5903594"/>
            <a:ext cx="1348446" cy="584775"/>
          </a:xfrm>
          <a:prstGeom prst="rect">
            <a:avLst/>
          </a:prstGeom>
        </p:spPr>
        <p:txBody>
          <a:bodyPr wrap="none">
            <a:spAutoFit/>
          </a:bodyPr>
          <a:lstStyle/>
          <a:p>
            <a:r>
              <a:rPr lang="uk-UA" sz="3200" dirty="0" smtClean="0"/>
              <a:t>Спати</a:t>
            </a:r>
            <a:endParaRPr lang="ru-RU" sz="3200" dirty="0"/>
          </a:p>
        </p:txBody>
      </p:sp>
      <p:sp>
        <p:nvSpPr>
          <p:cNvPr id="36" name="Прямоугольник 35"/>
          <p:cNvSpPr/>
          <p:nvPr/>
        </p:nvSpPr>
        <p:spPr>
          <a:xfrm>
            <a:off x="7635852" y="6110633"/>
            <a:ext cx="2924198" cy="584775"/>
          </a:xfrm>
          <a:prstGeom prst="rect">
            <a:avLst/>
          </a:prstGeom>
        </p:spPr>
        <p:txBody>
          <a:bodyPr wrap="none">
            <a:spAutoFit/>
          </a:bodyPr>
          <a:lstStyle/>
          <a:p>
            <a:r>
              <a:rPr lang="uk-UA" sz="3200" b="1" dirty="0" smtClean="0"/>
              <a:t>Клітина</a:t>
            </a:r>
            <a:r>
              <a:rPr lang="uk-UA" sz="3200" dirty="0" smtClean="0"/>
              <a:t> </a:t>
            </a:r>
            <a:r>
              <a:rPr lang="uk-UA" sz="3200" b="1" dirty="0" smtClean="0"/>
              <a:t>може</a:t>
            </a:r>
            <a:endParaRPr lang="ru-RU" sz="3200" b="1" dirty="0"/>
          </a:p>
        </p:txBody>
      </p:sp>
      <p:cxnSp>
        <p:nvCxnSpPr>
          <p:cNvPr id="10" name="Прямая со стрелкой 9"/>
          <p:cNvCxnSpPr>
            <a:stCxn id="36" idx="0"/>
          </p:cNvCxnSpPr>
          <p:nvPr/>
        </p:nvCxnSpPr>
        <p:spPr>
          <a:xfrm flipH="1" flipV="1">
            <a:off x="9086074" y="4376396"/>
            <a:ext cx="11877" cy="1734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flipV="1">
            <a:off x="10064750" y="5068853"/>
            <a:ext cx="990600" cy="966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a:off x="10617976" y="6421399"/>
            <a:ext cx="20375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5662183" y="6421399"/>
            <a:ext cx="20403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H="1" flipV="1">
            <a:off x="6026150" y="4884011"/>
            <a:ext cx="1667628" cy="1151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p:nvPr/>
        </p:nvCxnSpPr>
        <p:spPr>
          <a:xfrm>
            <a:off x="8845550" y="6520747"/>
            <a:ext cx="0" cy="2024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p:cNvCxnSpPr/>
          <p:nvPr/>
        </p:nvCxnSpPr>
        <p:spPr>
          <a:xfrm>
            <a:off x="9683750" y="6597650"/>
            <a:ext cx="1489622" cy="14254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p:cNvCxnSpPr/>
          <p:nvPr/>
        </p:nvCxnSpPr>
        <p:spPr>
          <a:xfrm flipH="1">
            <a:off x="6205489" y="6750050"/>
            <a:ext cx="1955634" cy="1319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19" name="object 19"/>
          <p:cNvSpPr/>
          <p:nvPr/>
        </p:nvSpPr>
        <p:spPr>
          <a:xfrm>
            <a:off x="16285591" y="7899313"/>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6823415"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21" name="object 21"/>
          <p:cNvSpPr/>
          <p:nvPr/>
        </p:nvSpPr>
        <p:spPr>
          <a:xfrm>
            <a:off x="17361952"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2" name="object 22"/>
          <p:cNvSpPr/>
          <p:nvPr/>
        </p:nvSpPr>
        <p:spPr>
          <a:xfrm>
            <a:off x="16285591" y="8460886"/>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3" name="object 23"/>
          <p:cNvSpPr/>
          <p:nvPr/>
        </p:nvSpPr>
        <p:spPr>
          <a:xfrm>
            <a:off x="16823415"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4" name="object 24"/>
          <p:cNvSpPr/>
          <p:nvPr/>
        </p:nvSpPr>
        <p:spPr>
          <a:xfrm>
            <a:off x="17361952"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5" name="object 25"/>
          <p:cNvSpPr/>
          <p:nvPr/>
        </p:nvSpPr>
        <p:spPr>
          <a:xfrm>
            <a:off x="16285591" y="902317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6" name="object 26"/>
          <p:cNvSpPr/>
          <p:nvPr/>
        </p:nvSpPr>
        <p:spPr>
          <a:xfrm>
            <a:off x="16823415"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27" name="object 27"/>
          <p:cNvSpPr/>
          <p:nvPr/>
        </p:nvSpPr>
        <p:spPr>
          <a:xfrm>
            <a:off x="17361952"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8" name="Заголовок 27"/>
          <p:cNvSpPr>
            <a:spLocks noGrp="1"/>
          </p:cNvSpPr>
          <p:nvPr>
            <p:ph type="title"/>
          </p:nvPr>
        </p:nvSpPr>
        <p:spPr>
          <a:xfrm>
            <a:off x="5510530" y="1644650"/>
            <a:ext cx="7627975" cy="805990"/>
          </a:xfrm>
        </p:spPr>
        <p:txBody>
          <a:bodyPr/>
          <a:lstStyle/>
          <a:p>
            <a:pPr marL="0" indent="0">
              <a:lnSpc>
                <a:spcPts val="5468"/>
              </a:lnSpc>
            </a:pPr>
            <a:r>
              <a:rPr lang="en-US" sz="7200" dirty="0" err="1">
                <a:solidFill>
                  <a:srgbClr val="383838"/>
                </a:solidFill>
                <a:latin typeface="Patrick Hand" pitchFamily="34" charset="0"/>
                <a:ea typeface="Patrick Hand" pitchFamily="34" charset="-122"/>
                <a:cs typeface="Patrick Hand" pitchFamily="34" charset="-120"/>
              </a:rPr>
              <a:t>Зміна</a:t>
            </a:r>
            <a:r>
              <a:rPr lang="en-US" sz="7200" dirty="0">
                <a:solidFill>
                  <a:srgbClr val="383838"/>
                </a:solidFill>
                <a:latin typeface="Patrick Hand" pitchFamily="34" charset="0"/>
                <a:ea typeface="Patrick Hand" pitchFamily="34" charset="-122"/>
                <a:cs typeface="Patrick Hand" pitchFamily="34" charset="-120"/>
              </a:rPr>
              <a:t> </a:t>
            </a:r>
            <a:r>
              <a:rPr lang="en-US" sz="7200" dirty="0" err="1">
                <a:solidFill>
                  <a:srgbClr val="383838"/>
                </a:solidFill>
                <a:latin typeface="Patrick Hand" pitchFamily="34" charset="0"/>
                <a:ea typeface="Patrick Hand" pitchFamily="34" charset="-122"/>
                <a:cs typeface="Patrick Hand" pitchFamily="34" charset="-120"/>
              </a:rPr>
              <a:t>часу</a:t>
            </a:r>
            <a:r>
              <a:rPr lang="en-US" sz="7200" dirty="0">
                <a:solidFill>
                  <a:srgbClr val="383838"/>
                </a:solidFill>
                <a:latin typeface="Patrick Hand" pitchFamily="34" charset="0"/>
                <a:ea typeface="Patrick Hand" pitchFamily="34" charset="-122"/>
                <a:cs typeface="Patrick Hand" pitchFamily="34" charset="-120"/>
              </a:rPr>
              <a:t> </a:t>
            </a:r>
            <a:r>
              <a:rPr lang="en-US" sz="7200" dirty="0" err="1">
                <a:solidFill>
                  <a:srgbClr val="383838"/>
                </a:solidFill>
                <a:latin typeface="Patrick Hand" pitchFamily="34" charset="0"/>
                <a:ea typeface="Patrick Hand" pitchFamily="34" charset="-122"/>
                <a:cs typeface="Patrick Hand" pitchFamily="34" charset="-120"/>
              </a:rPr>
              <a:t>доби</a:t>
            </a:r>
            <a:endParaRPr lang="en-US" sz="7200" dirty="0"/>
          </a:p>
        </p:txBody>
      </p:sp>
      <p:pic>
        <p:nvPicPr>
          <p:cNvPr id="18" name="Image 1" descr="preencoded.png"/>
          <p:cNvPicPr>
            <a:picLocks noChangeAspect="1"/>
          </p:cNvPicPr>
          <p:nvPr/>
        </p:nvPicPr>
        <p:blipFill>
          <a:blip r:embed="rId3"/>
          <a:stretch>
            <a:fillRect/>
          </a:stretch>
        </p:blipFill>
        <p:spPr>
          <a:xfrm>
            <a:off x="4889143" y="3740031"/>
            <a:ext cx="1110972" cy="1777484"/>
          </a:xfrm>
          <a:prstGeom prst="rect">
            <a:avLst/>
          </a:prstGeom>
        </p:spPr>
      </p:pic>
      <p:sp>
        <p:nvSpPr>
          <p:cNvPr id="29" name="Text 3"/>
          <p:cNvSpPr/>
          <p:nvPr/>
        </p:nvSpPr>
        <p:spPr>
          <a:xfrm>
            <a:off x="6333371" y="3962201"/>
            <a:ext cx="2777490" cy="347186"/>
          </a:xfrm>
          <a:prstGeom prst="rect">
            <a:avLst/>
          </a:prstGeom>
          <a:noFill/>
          <a:ln/>
        </p:spPr>
        <p:txBody>
          <a:bodyPr wrap="none" rtlCol="0" anchor="t"/>
          <a:lstStyle/>
          <a:p>
            <a:pPr algn="l" rtl="0">
              <a:lnSpc>
                <a:spcPts val="2734"/>
              </a:lnSpc>
            </a:pPr>
            <a:r>
              <a:rPr lang="en-US" sz="3600" kern="1200" dirty="0">
                <a:solidFill>
                  <a:srgbClr val="383838"/>
                </a:solidFill>
                <a:latin typeface="Patrick Hand" pitchFamily="34" charset="0"/>
                <a:ea typeface="Patrick Hand" pitchFamily="34" charset="-122"/>
                <a:cs typeface="Patrick Hand" pitchFamily="34" charset="-120"/>
              </a:rPr>
              <a:t>День</a:t>
            </a:r>
            <a:endParaRPr lang="en-US" sz="3600" kern="1200" dirty="0">
              <a:solidFill>
                <a:prstClr val="black"/>
              </a:solidFill>
              <a:latin typeface="Calibri" panose="020F0502020204030204"/>
              <a:ea typeface="+mn-ea"/>
              <a:cs typeface="+mn-cs"/>
            </a:endParaRPr>
          </a:p>
        </p:txBody>
      </p:sp>
      <p:sp>
        <p:nvSpPr>
          <p:cNvPr id="30" name="Text 4"/>
          <p:cNvSpPr/>
          <p:nvPr/>
        </p:nvSpPr>
        <p:spPr>
          <a:xfrm>
            <a:off x="6333371" y="4442618"/>
            <a:ext cx="6999327" cy="710803"/>
          </a:xfrm>
          <a:prstGeom prst="rect">
            <a:avLst/>
          </a:prstGeom>
          <a:noFill/>
          <a:ln/>
        </p:spPr>
        <p:txBody>
          <a:bodyPr wrap="square" rtlCol="0" anchor="t"/>
          <a:lstStyle/>
          <a:p>
            <a:pPr algn="l" rtl="0">
              <a:lnSpc>
                <a:spcPts val="2799"/>
              </a:lnSpc>
            </a:pPr>
            <a:r>
              <a:rPr lang="uk-UA" sz="1750" kern="1200" dirty="0" err="1" smtClean="0">
                <a:solidFill>
                  <a:srgbClr val="383838"/>
                </a:solidFill>
                <a:latin typeface="Patrick Hand" pitchFamily="34" charset="0"/>
                <a:ea typeface="Patrick Hand" pitchFamily="34" charset="-122"/>
                <a:cs typeface="Patrick Hand" pitchFamily="34" charset="-120"/>
              </a:rPr>
              <a:t>Вде</a:t>
            </a:r>
            <a:r>
              <a:rPr lang="en-US" sz="1750" kern="1200" dirty="0" smtClean="0">
                <a:solidFill>
                  <a:srgbClr val="383838"/>
                </a:solidFill>
                <a:latin typeface="Patrick Hand" pitchFamily="34" charset="0"/>
                <a:ea typeface="Patrick Hand" pitchFamily="34" charset="-122"/>
                <a:cs typeface="Patrick Hand" pitchFamily="34" charset="-120"/>
              </a:rPr>
              <a:t>н</a:t>
            </a:r>
            <a:r>
              <a:rPr lang="uk-UA" sz="1750" kern="1200" dirty="0">
                <a:solidFill>
                  <a:srgbClr val="383838"/>
                </a:solidFill>
                <a:latin typeface="Patrick Hand" pitchFamily="34" charset="0"/>
                <a:ea typeface="Patrick Hand" pitchFamily="34" charset="-122"/>
                <a:cs typeface="Patrick Hand" pitchFamily="34" charset="-120"/>
              </a:rPr>
              <a:t>ь</a:t>
            </a:r>
            <a:r>
              <a:rPr lang="en-US" sz="1750" kern="1200" dirty="0" smtClean="0">
                <a:solidFill>
                  <a:srgbClr val="383838"/>
                </a:solidFill>
                <a:latin typeface="Patrick Hand" pitchFamily="34" charset="0"/>
                <a:ea typeface="Patrick Hand" pitchFamily="34" charset="-122"/>
                <a:cs typeface="Patrick Hand" pitchFamily="34" charset="-120"/>
              </a:rPr>
              <a:t> </a:t>
            </a:r>
            <a:r>
              <a:rPr lang="uk-UA" sz="1750" kern="1200" dirty="0" smtClean="0">
                <a:solidFill>
                  <a:srgbClr val="383838"/>
                </a:solidFill>
                <a:latin typeface="Patrick Hand" pitchFamily="34" charset="0"/>
                <a:ea typeface="Patrick Hand" pitchFamily="34" charset="-122"/>
                <a:cs typeface="Patrick Hand" pitchFamily="34" charset="-120"/>
              </a:rPr>
              <a:t>агенти</a:t>
            </a:r>
            <a:r>
              <a:rPr lang="en-US" sz="1750" kern="1200" dirty="0" smtClean="0">
                <a:solidFill>
                  <a:srgbClr val="383838"/>
                </a:solidFill>
                <a:latin typeface="Patrick Hand" pitchFamily="34" charset="0"/>
                <a:ea typeface="Patrick Hand" pitchFamily="34" charset="-122"/>
                <a:cs typeface="Patrick Hand" pitchFamily="34" charset="-120"/>
              </a:rPr>
              <a:t> </a:t>
            </a:r>
            <a:r>
              <a:rPr lang="en-US" sz="1750" b="1" kern="1200" dirty="0">
                <a:solidFill>
                  <a:srgbClr val="383838"/>
                </a:solidFill>
                <a:latin typeface="Patrick Hand" pitchFamily="34" charset="0"/>
                <a:ea typeface="Patrick Hand" pitchFamily="34" charset="-122"/>
                <a:cs typeface="Patrick Hand" pitchFamily="34" charset="-120"/>
              </a:rPr>
              <a:t>можуть проводити фотосинтез</a:t>
            </a:r>
            <a:r>
              <a:rPr lang="en-US" sz="1750" kern="1200" dirty="0">
                <a:solidFill>
                  <a:srgbClr val="383838"/>
                </a:solidFill>
                <a:latin typeface="Patrick Hand" pitchFamily="34" charset="0"/>
                <a:ea typeface="Patrick Hand" pitchFamily="34" charset="-122"/>
                <a:cs typeface="Patrick Hand" pitchFamily="34" charset="-120"/>
              </a:rPr>
              <a:t>, використовуючи сонячне світло для виробництва енергії.</a:t>
            </a:r>
            <a:endParaRPr lang="en-US" sz="1750" kern="1200" dirty="0">
              <a:solidFill>
                <a:prstClr val="black"/>
              </a:solidFill>
              <a:latin typeface="Calibri" panose="020F0502020204030204"/>
              <a:ea typeface="+mn-ea"/>
              <a:cs typeface="+mn-cs"/>
            </a:endParaRPr>
          </a:p>
        </p:txBody>
      </p:sp>
      <p:pic>
        <p:nvPicPr>
          <p:cNvPr id="31" name="Image 2" descr="preencoded.png"/>
          <p:cNvPicPr>
            <a:picLocks noChangeAspect="1"/>
          </p:cNvPicPr>
          <p:nvPr/>
        </p:nvPicPr>
        <p:blipFill>
          <a:blip r:embed="rId4"/>
          <a:stretch>
            <a:fillRect/>
          </a:stretch>
        </p:blipFill>
        <p:spPr>
          <a:xfrm>
            <a:off x="4889143" y="5517515"/>
            <a:ext cx="1110972" cy="1990963"/>
          </a:xfrm>
          <a:prstGeom prst="rect">
            <a:avLst/>
          </a:prstGeom>
        </p:spPr>
      </p:pic>
      <p:sp>
        <p:nvSpPr>
          <p:cNvPr id="32" name="Text 5"/>
          <p:cNvSpPr/>
          <p:nvPr/>
        </p:nvSpPr>
        <p:spPr>
          <a:xfrm>
            <a:off x="6333371" y="5739685"/>
            <a:ext cx="2777490" cy="347186"/>
          </a:xfrm>
          <a:prstGeom prst="rect">
            <a:avLst/>
          </a:prstGeom>
          <a:noFill/>
          <a:ln/>
        </p:spPr>
        <p:txBody>
          <a:bodyPr wrap="none" rtlCol="0" anchor="t"/>
          <a:lstStyle/>
          <a:p>
            <a:pPr algn="l" rtl="0">
              <a:lnSpc>
                <a:spcPts val="2734"/>
              </a:lnSpc>
            </a:pPr>
            <a:r>
              <a:rPr lang="en-US" sz="3600" kern="1200" dirty="0">
                <a:solidFill>
                  <a:srgbClr val="383838"/>
                </a:solidFill>
                <a:latin typeface="Patrick Hand" pitchFamily="34" charset="0"/>
                <a:ea typeface="Patrick Hand" pitchFamily="34" charset="-122"/>
                <a:cs typeface="Patrick Hand" pitchFamily="34" charset="-120"/>
              </a:rPr>
              <a:t>Ніч</a:t>
            </a:r>
            <a:endParaRPr lang="en-US" sz="3600" kern="1200" dirty="0">
              <a:solidFill>
                <a:prstClr val="black"/>
              </a:solidFill>
              <a:latin typeface="Calibri" panose="020F0502020204030204"/>
              <a:ea typeface="+mn-ea"/>
              <a:cs typeface="+mn-cs"/>
            </a:endParaRPr>
          </a:p>
        </p:txBody>
      </p:sp>
      <p:sp>
        <p:nvSpPr>
          <p:cNvPr id="33" name="Text 6"/>
          <p:cNvSpPr/>
          <p:nvPr/>
        </p:nvSpPr>
        <p:spPr>
          <a:xfrm>
            <a:off x="6333371" y="6220103"/>
            <a:ext cx="6999327" cy="1066205"/>
          </a:xfrm>
          <a:prstGeom prst="rect">
            <a:avLst/>
          </a:prstGeom>
          <a:noFill/>
          <a:ln/>
        </p:spPr>
        <p:txBody>
          <a:bodyPr wrap="square" rtlCol="0" anchor="t"/>
          <a:lstStyle/>
          <a:p>
            <a:pPr algn="l" rtl="0">
              <a:lnSpc>
                <a:spcPts val="2799"/>
              </a:lnSpc>
            </a:pPr>
            <a:r>
              <a:rPr lang="en-US" sz="1750" kern="1200" dirty="0" err="1">
                <a:solidFill>
                  <a:srgbClr val="383838"/>
                </a:solidFill>
                <a:latin typeface="Patrick Hand" pitchFamily="34" charset="0"/>
                <a:ea typeface="Patrick Hand" pitchFamily="34" charset="-122"/>
                <a:cs typeface="Patrick Hand" pitchFamily="34" charset="-120"/>
              </a:rPr>
              <a:t>Вночі</a:t>
            </a:r>
            <a:r>
              <a:rPr lang="en-US" sz="1750" kern="1200" dirty="0">
                <a:solidFill>
                  <a:srgbClr val="383838"/>
                </a:solidFill>
                <a:latin typeface="Patrick Hand" pitchFamily="34" charset="0"/>
                <a:ea typeface="Patrick Hand" pitchFamily="34" charset="-122"/>
                <a:cs typeface="Patrick Hand" pitchFamily="34" charset="-120"/>
              </a:rPr>
              <a:t> </a:t>
            </a:r>
            <a:r>
              <a:rPr lang="uk-UA" sz="1750" kern="1200" dirty="0" smtClean="0">
                <a:solidFill>
                  <a:srgbClr val="383838"/>
                </a:solidFill>
                <a:latin typeface="Patrick Hand" pitchFamily="34" charset="0"/>
                <a:ea typeface="Patrick Hand" pitchFamily="34" charset="-122"/>
                <a:cs typeface="Patrick Hand" pitchFamily="34" charset="-120"/>
              </a:rPr>
              <a:t>агенти</a:t>
            </a:r>
            <a:r>
              <a:rPr lang="en-US" sz="1750" kern="1200" dirty="0" smtClean="0">
                <a:solidFill>
                  <a:srgbClr val="383838"/>
                </a:solidFill>
                <a:latin typeface="Patrick Hand" pitchFamily="34" charset="0"/>
                <a:ea typeface="Patrick Hand" pitchFamily="34" charset="-122"/>
                <a:cs typeface="Patrick Hand" pitchFamily="34" charset="-120"/>
              </a:rPr>
              <a:t> </a:t>
            </a:r>
            <a:r>
              <a:rPr lang="en-US" sz="1750" b="1" kern="1200" dirty="0">
                <a:solidFill>
                  <a:srgbClr val="383838"/>
                </a:solidFill>
                <a:latin typeface="Patrick Hand" pitchFamily="34" charset="0"/>
                <a:ea typeface="Patrick Hand" pitchFamily="34" charset="-122"/>
                <a:cs typeface="Patrick Hand" pitchFamily="34" charset="-120"/>
              </a:rPr>
              <a:t>не можуть проводити фотосинтез</a:t>
            </a:r>
            <a:r>
              <a:rPr lang="en-US" sz="1750" kern="1200" dirty="0">
                <a:solidFill>
                  <a:srgbClr val="383838"/>
                </a:solidFill>
                <a:latin typeface="Patrick Hand" pitchFamily="34" charset="0"/>
                <a:ea typeface="Patrick Hand" pitchFamily="34" charset="-122"/>
                <a:cs typeface="Patrick Hand" pitchFamily="34" charset="-120"/>
              </a:rPr>
              <a:t>, тому їм доводиться використовувати інші стратегії для отримання енергії, такі як поглинання залишків </a:t>
            </a:r>
            <a:r>
              <a:rPr lang="en-US" sz="1750" kern="1200" dirty="0" err="1">
                <a:solidFill>
                  <a:srgbClr val="383838"/>
                </a:solidFill>
                <a:latin typeface="Patrick Hand" pitchFamily="34" charset="0"/>
                <a:ea typeface="Patrick Hand" pitchFamily="34" charset="-122"/>
                <a:cs typeface="Patrick Hand" pitchFamily="34" charset="-120"/>
              </a:rPr>
              <a:t>інших</a:t>
            </a:r>
            <a:r>
              <a:rPr lang="en-US" sz="1750" kern="1200" dirty="0">
                <a:solidFill>
                  <a:srgbClr val="383838"/>
                </a:solidFill>
                <a:latin typeface="Patrick Hand" pitchFamily="34" charset="0"/>
                <a:ea typeface="Patrick Hand" pitchFamily="34" charset="-122"/>
                <a:cs typeface="Patrick Hand" pitchFamily="34" charset="-120"/>
              </a:rPr>
              <a:t> </a:t>
            </a:r>
            <a:r>
              <a:rPr lang="uk-UA" sz="1750" kern="1200" dirty="0" smtClean="0">
                <a:solidFill>
                  <a:srgbClr val="383838"/>
                </a:solidFill>
                <a:latin typeface="Patrick Hand" pitchFamily="34" charset="0"/>
                <a:ea typeface="Patrick Hand" pitchFamily="34" charset="-122"/>
                <a:cs typeface="Patrick Hand" pitchFamily="34" charset="-120"/>
              </a:rPr>
              <a:t>агентів</a:t>
            </a:r>
            <a:r>
              <a:rPr lang="uk-UA" sz="1750" kern="1200" dirty="0" smtClean="0">
                <a:solidFill>
                  <a:srgbClr val="383838"/>
                </a:solidFill>
                <a:latin typeface="Patrick Hand" pitchFamily="34" charset="0"/>
                <a:ea typeface="Patrick Hand" pitchFamily="34" charset="-122"/>
                <a:cs typeface="Patrick Hand" pitchFamily="34" charset="-120"/>
              </a:rPr>
              <a:t>, </a:t>
            </a:r>
            <a:r>
              <a:rPr lang="uk-UA" sz="1750" kern="1200" dirty="0" smtClean="0">
                <a:solidFill>
                  <a:srgbClr val="383838"/>
                </a:solidFill>
                <a:latin typeface="Patrick Hand" pitchFamily="34" charset="0"/>
                <a:ea typeface="Patrick Hand" pitchFamily="34" charset="-122"/>
                <a:cs typeface="Patrick Hand" pitchFamily="34" charset="-120"/>
              </a:rPr>
              <a:t>добування руди з метеоритів або полювання</a:t>
            </a:r>
            <a:r>
              <a:rPr lang="en-US" sz="1750" kern="1200" dirty="0" smtClean="0">
                <a:solidFill>
                  <a:srgbClr val="383838"/>
                </a:solidFill>
                <a:latin typeface="Patrick Hand" pitchFamily="34" charset="0"/>
                <a:ea typeface="Patrick Hand" pitchFamily="34" charset="-122"/>
                <a:cs typeface="Patrick Hand" pitchFamily="34" charset="-120"/>
              </a:rPr>
              <a:t>.</a:t>
            </a:r>
            <a:endParaRPr lang="en-US" sz="17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795044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19" name="object 19"/>
          <p:cNvSpPr/>
          <p:nvPr/>
        </p:nvSpPr>
        <p:spPr>
          <a:xfrm>
            <a:off x="3827780" y="3443195"/>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0" name="object 20"/>
          <p:cNvSpPr/>
          <p:nvPr/>
        </p:nvSpPr>
        <p:spPr>
          <a:xfrm>
            <a:off x="3813535" y="59118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21" name="object 21"/>
          <p:cNvSpPr/>
          <p:nvPr/>
        </p:nvSpPr>
        <p:spPr>
          <a:xfrm>
            <a:off x="17361952"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2" name="object 22"/>
          <p:cNvSpPr/>
          <p:nvPr/>
        </p:nvSpPr>
        <p:spPr>
          <a:xfrm>
            <a:off x="3888105" y="8328431"/>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3" name="object 23"/>
          <p:cNvSpPr/>
          <p:nvPr/>
        </p:nvSpPr>
        <p:spPr>
          <a:xfrm>
            <a:off x="16823415"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4" name="object 24"/>
          <p:cNvSpPr/>
          <p:nvPr/>
        </p:nvSpPr>
        <p:spPr>
          <a:xfrm>
            <a:off x="17361952"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5" name="object 25"/>
          <p:cNvSpPr/>
          <p:nvPr/>
        </p:nvSpPr>
        <p:spPr>
          <a:xfrm>
            <a:off x="16285591" y="902317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6" name="object 26"/>
          <p:cNvSpPr/>
          <p:nvPr/>
        </p:nvSpPr>
        <p:spPr>
          <a:xfrm>
            <a:off x="16823415"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27" name="object 27"/>
          <p:cNvSpPr/>
          <p:nvPr/>
        </p:nvSpPr>
        <p:spPr>
          <a:xfrm>
            <a:off x="17361952"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34" name="Text 2"/>
          <p:cNvSpPr/>
          <p:nvPr/>
        </p:nvSpPr>
        <p:spPr>
          <a:xfrm>
            <a:off x="3565565" y="542687"/>
            <a:ext cx="4933593" cy="616744"/>
          </a:xfrm>
          <a:prstGeom prst="rect">
            <a:avLst/>
          </a:prstGeom>
          <a:noFill/>
          <a:ln/>
        </p:spPr>
        <p:txBody>
          <a:bodyPr wrap="none" rtlCol="0" anchor="t"/>
          <a:lstStyle/>
          <a:p>
            <a:pPr marL="0" indent="0">
              <a:lnSpc>
                <a:spcPts val="4856"/>
              </a:lnSpc>
              <a:buNone/>
            </a:pPr>
            <a:endParaRPr lang="en-US" sz="3885" dirty="0"/>
          </a:p>
        </p:txBody>
      </p:sp>
      <p:sp>
        <p:nvSpPr>
          <p:cNvPr id="7" name="Заголовок 6"/>
          <p:cNvSpPr>
            <a:spLocks noGrp="1"/>
          </p:cNvSpPr>
          <p:nvPr>
            <p:ph type="title"/>
          </p:nvPr>
        </p:nvSpPr>
        <p:spPr>
          <a:xfrm>
            <a:off x="5657037" y="1227667"/>
            <a:ext cx="7627975" cy="2146742"/>
          </a:xfrm>
        </p:spPr>
        <p:txBody>
          <a:bodyPr/>
          <a:lstStyle/>
          <a:p>
            <a:r>
              <a:rPr lang="en-US" sz="7200" dirty="0" err="1">
                <a:solidFill>
                  <a:srgbClr val="383838"/>
                </a:solidFill>
                <a:latin typeface="Patrick Hand" pitchFamily="34" charset="0"/>
                <a:ea typeface="Patrick Hand" pitchFamily="34" charset="-122"/>
                <a:cs typeface="Patrick Hand" pitchFamily="34" charset="-120"/>
              </a:rPr>
              <a:t>Отруєні</a:t>
            </a:r>
            <a:r>
              <a:rPr lang="en-US" sz="7200" dirty="0">
                <a:solidFill>
                  <a:srgbClr val="383838"/>
                </a:solidFill>
                <a:latin typeface="Patrick Hand" pitchFamily="34" charset="0"/>
                <a:ea typeface="Patrick Hand" pitchFamily="34" charset="-122"/>
                <a:cs typeface="Patrick Hand" pitchFamily="34" charset="-120"/>
              </a:rPr>
              <a:t> </a:t>
            </a:r>
            <a:r>
              <a:rPr lang="en-US" sz="7200" dirty="0" err="1">
                <a:solidFill>
                  <a:srgbClr val="383838"/>
                </a:solidFill>
                <a:latin typeface="Patrick Hand" pitchFamily="34" charset="0"/>
                <a:ea typeface="Patrick Hand" pitchFamily="34" charset="-122"/>
                <a:cs typeface="Patrick Hand" pitchFamily="34" charset="-120"/>
              </a:rPr>
              <a:t>області</a:t>
            </a:r>
            <a:r>
              <a:rPr lang="en-US" sz="7200" dirty="0"/>
              <a:t/>
            </a:r>
            <a:br>
              <a:rPr lang="en-US" sz="7200" dirty="0"/>
            </a:br>
            <a:endParaRPr lang="ru-RU" dirty="0"/>
          </a:p>
        </p:txBody>
      </p:sp>
      <p:sp>
        <p:nvSpPr>
          <p:cNvPr id="8" name="Прямоугольник 7"/>
          <p:cNvSpPr/>
          <p:nvPr/>
        </p:nvSpPr>
        <p:spPr>
          <a:xfrm>
            <a:off x="4502150" y="3483969"/>
            <a:ext cx="3392275" cy="412934"/>
          </a:xfrm>
          <a:prstGeom prst="rect">
            <a:avLst/>
          </a:prstGeom>
        </p:spPr>
        <p:txBody>
          <a:bodyPr wrap="none">
            <a:spAutoFit/>
          </a:bodyPr>
          <a:lstStyle/>
          <a:p>
            <a:pPr marL="0" indent="0">
              <a:lnSpc>
                <a:spcPts val="2486"/>
              </a:lnSpc>
              <a:buNone/>
            </a:pPr>
            <a:r>
              <a:rPr lang="en-US" sz="4400" dirty="0" err="1" smtClean="0">
                <a:solidFill>
                  <a:srgbClr val="383838"/>
                </a:solidFill>
                <a:latin typeface="Trebuchet MS" panose="020B0603020202020204" pitchFamily="34" charset="0"/>
                <a:ea typeface="Patrick Hand" pitchFamily="34" charset="-122"/>
                <a:cs typeface="Patrick Hand" pitchFamily="34" charset="-120"/>
              </a:rPr>
              <a:t>Формування</a:t>
            </a:r>
            <a:endParaRPr lang="en-US" sz="4400" dirty="0">
              <a:latin typeface="Trebuchet MS" panose="020B0603020202020204" pitchFamily="34" charset="0"/>
            </a:endParaRPr>
          </a:p>
        </p:txBody>
      </p:sp>
      <p:sp>
        <p:nvSpPr>
          <p:cNvPr id="41" name="object 20"/>
          <p:cNvSpPr/>
          <p:nvPr/>
        </p:nvSpPr>
        <p:spPr>
          <a:xfrm>
            <a:off x="8386762" y="3365951"/>
            <a:ext cx="744538" cy="540569"/>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9" name="Прямоугольник 8"/>
          <p:cNvSpPr/>
          <p:nvPr/>
        </p:nvSpPr>
        <p:spPr>
          <a:xfrm>
            <a:off x="9410700" y="2874828"/>
            <a:ext cx="5391150" cy="1631216"/>
          </a:xfrm>
          <a:prstGeom prst="rect">
            <a:avLst/>
          </a:prstGeom>
        </p:spPr>
        <p:txBody>
          <a:bodyPr wrap="square">
            <a:spAutoFit/>
          </a:bodyPr>
          <a:lstStyle/>
          <a:p>
            <a:r>
              <a:rPr lang="ru-RU" sz="2000" dirty="0" err="1" smtClean="0">
                <a:latin typeface="Trebuchet MS" panose="020B0603020202020204" pitchFamily="34" charset="0"/>
              </a:rPr>
              <a:t>Отруєні</a:t>
            </a:r>
            <a:r>
              <a:rPr lang="ru-RU" sz="2000" dirty="0" smtClean="0">
                <a:latin typeface="Trebuchet MS" panose="020B0603020202020204" pitchFamily="34" charset="0"/>
              </a:rPr>
              <a:t> </a:t>
            </a:r>
            <a:r>
              <a:rPr lang="ru-RU" sz="2000" dirty="0" err="1" smtClean="0">
                <a:latin typeface="Trebuchet MS" panose="020B0603020202020204" pitchFamily="34" charset="0"/>
              </a:rPr>
              <a:t>області</a:t>
            </a:r>
            <a:r>
              <a:rPr lang="ru-RU" sz="2000" dirty="0" smtClean="0">
                <a:latin typeface="Trebuchet MS" panose="020B0603020202020204" pitchFamily="34" charset="0"/>
              </a:rPr>
              <a:t> </a:t>
            </a:r>
            <a:r>
              <a:rPr lang="ru-RU" sz="2000" b="1" dirty="0" err="1" smtClean="0">
                <a:latin typeface="Trebuchet MS" panose="020B0603020202020204" pitchFamily="34" charset="0"/>
              </a:rPr>
              <a:t>формуються</a:t>
            </a:r>
            <a:r>
              <a:rPr lang="ru-RU" sz="2000" b="1" dirty="0" smtClean="0">
                <a:latin typeface="Trebuchet MS" panose="020B0603020202020204" pitchFamily="34" charset="0"/>
              </a:rPr>
              <a:t>, коли </a:t>
            </a:r>
            <a:r>
              <a:rPr lang="ru-RU" sz="2000" b="1" dirty="0" err="1" smtClean="0">
                <a:latin typeface="Trebuchet MS" panose="020B0603020202020204" pitchFamily="34" charset="0"/>
              </a:rPr>
              <a:t>клітина</a:t>
            </a:r>
            <a:r>
              <a:rPr lang="ru-RU" sz="2000" dirty="0" smtClean="0">
                <a:latin typeface="Trebuchet MS" panose="020B0603020202020204" pitchFamily="34" charset="0"/>
              </a:rPr>
              <a:t> </a:t>
            </a:r>
            <a:r>
              <a:rPr lang="ru-RU" sz="2000" b="1" dirty="0" err="1" smtClean="0">
                <a:latin typeface="Trebuchet MS" panose="020B0603020202020204" pitchFamily="34" charset="0"/>
              </a:rPr>
              <a:t>помирає</a:t>
            </a:r>
            <a:r>
              <a:rPr lang="ru-RU" sz="2000" b="1" dirty="0" smtClean="0">
                <a:latin typeface="Trebuchet MS" panose="020B0603020202020204" pitchFamily="34" charset="0"/>
              </a:rPr>
              <a:t>, але </a:t>
            </a:r>
            <a:r>
              <a:rPr lang="ru-RU" sz="2000" b="1" dirty="0" err="1" smtClean="0">
                <a:latin typeface="Trebuchet MS" panose="020B0603020202020204" pitchFamily="34" charset="0"/>
              </a:rPr>
              <a:t>ще</a:t>
            </a:r>
            <a:r>
              <a:rPr lang="ru-RU" sz="2000" b="1" dirty="0" smtClean="0">
                <a:latin typeface="Trebuchet MS" panose="020B0603020202020204" pitchFamily="34" charset="0"/>
              </a:rPr>
              <a:t> </a:t>
            </a:r>
            <a:r>
              <a:rPr lang="ru-RU" sz="2000" b="1" dirty="0" err="1" smtClean="0">
                <a:latin typeface="Trebuchet MS" panose="020B0603020202020204" pitchFamily="34" charset="0"/>
              </a:rPr>
              <a:t>має</a:t>
            </a:r>
            <a:r>
              <a:rPr lang="ru-RU" sz="2000" b="1" dirty="0" smtClean="0">
                <a:latin typeface="Trebuchet MS" panose="020B0603020202020204" pitchFamily="34" charset="0"/>
              </a:rPr>
              <a:t> </a:t>
            </a:r>
            <a:r>
              <a:rPr lang="ru-RU" sz="2000" b="1" dirty="0" err="1" smtClean="0">
                <a:latin typeface="Trebuchet MS" panose="020B0603020202020204" pitchFamily="34" charset="0"/>
              </a:rPr>
              <a:t>енергію</a:t>
            </a:r>
            <a:r>
              <a:rPr lang="ru-RU" sz="2000" dirty="0" smtClean="0">
                <a:latin typeface="Trebuchet MS" panose="020B0603020202020204" pitchFamily="34" charset="0"/>
              </a:rPr>
              <a:t>. </a:t>
            </a:r>
            <a:r>
              <a:rPr lang="ru-RU" sz="2000" dirty="0" err="1" smtClean="0">
                <a:latin typeface="Trebuchet MS" panose="020B0603020202020204" pitchFamily="34" charset="0"/>
              </a:rPr>
              <a:t>Ця</a:t>
            </a:r>
            <a:r>
              <a:rPr lang="ru-RU" sz="2000" dirty="0" smtClean="0">
                <a:latin typeface="Trebuchet MS" panose="020B0603020202020204" pitchFamily="34" charset="0"/>
              </a:rPr>
              <a:t> </a:t>
            </a:r>
            <a:r>
              <a:rPr lang="ru-RU" sz="2000" dirty="0" err="1" smtClean="0">
                <a:latin typeface="Trebuchet MS" panose="020B0603020202020204" pitchFamily="34" charset="0"/>
              </a:rPr>
              <a:t>енергія</a:t>
            </a:r>
            <a:r>
              <a:rPr lang="ru-RU" sz="2000" dirty="0" smtClean="0">
                <a:latin typeface="Trebuchet MS" panose="020B0603020202020204" pitchFamily="34" charset="0"/>
              </a:rPr>
              <a:t> </a:t>
            </a:r>
            <a:r>
              <a:rPr lang="ru-RU" sz="2000" dirty="0" err="1" smtClean="0">
                <a:latin typeface="Trebuchet MS" panose="020B0603020202020204" pitchFamily="34" charset="0"/>
              </a:rPr>
              <a:t>потрапляє</a:t>
            </a:r>
            <a:r>
              <a:rPr lang="ru-RU" sz="2000" dirty="0" smtClean="0">
                <a:latin typeface="Trebuchet MS" panose="020B0603020202020204" pitchFamily="34" charset="0"/>
              </a:rPr>
              <a:t> до "</a:t>
            </a:r>
            <a:r>
              <a:rPr lang="ru-RU" sz="2000" dirty="0" err="1" smtClean="0">
                <a:latin typeface="Trebuchet MS" panose="020B0603020202020204" pitchFamily="34" charset="0"/>
              </a:rPr>
              <a:t>землі</a:t>
            </a:r>
            <a:r>
              <a:rPr lang="ru-RU" sz="2000" dirty="0" smtClean="0">
                <a:latin typeface="Trebuchet MS" panose="020B0603020202020204" pitchFamily="34" charset="0"/>
              </a:rPr>
              <a:t>" </a:t>
            </a:r>
            <a:r>
              <a:rPr lang="ru-RU" sz="2000" dirty="0" smtClean="0">
                <a:latin typeface="Trebuchet MS" panose="020B0603020202020204" pitchFamily="34" charset="0"/>
              </a:rPr>
              <a:t>і, </a:t>
            </a:r>
            <a:r>
              <a:rPr lang="ru-RU" sz="2000" dirty="0" err="1" smtClean="0">
                <a:latin typeface="Trebuchet MS" panose="020B0603020202020204" pitchFamily="34" charset="0"/>
              </a:rPr>
              <a:t>якщо</a:t>
            </a:r>
            <a:r>
              <a:rPr lang="ru-RU" sz="2000" dirty="0" smtClean="0">
                <a:latin typeface="Trebuchet MS" panose="020B0603020202020204" pitchFamily="34" charset="0"/>
              </a:rPr>
              <a:t> </a:t>
            </a:r>
            <a:r>
              <a:rPr lang="ru-RU" sz="2000" dirty="0" err="1" smtClean="0">
                <a:latin typeface="Trebuchet MS" panose="020B0603020202020204" pitchFamily="34" charset="0"/>
              </a:rPr>
              <a:t>її</a:t>
            </a:r>
            <a:r>
              <a:rPr lang="ru-RU" sz="2000" dirty="0" smtClean="0">
                <a:latin typeface="Trebuchet MS" panose="020B0603020202020204" pitchFamily="34" charset="0"/>
              </a:rPr>
              <a:t> </a:t>
            </a:r>
            <a:r>
              <a:rPr lang="ru-RU" sz="2000" b="1" dirty="0" err="1" smtClean="0">
                <a:latin typeface="Trebuchet MS" panose="020B0603020202020204" pitchFamily="34" charset="0"/>
              </a:rPr>
              <a:t>накопичується</a:t>
            </a:r>
            <a:r>
              <a:rPr lang="ru-RU" sz="2000" dirty="0" smtClean="0">
                <a:latin typeface="Trebuchet MS" panose="020B0603020202020204" pitchFamily="34" charset="0"/>
              </a:rPr>
              <a:t> </a:t>
            </a:r>
            <a:r>
              <a:rPr lang="ru-RU" sz="2000" dirty="0" err="1" smtClean="0">
                <a:latin typeface="Trebuchet MS" panose="020B0603020202020204" pitchFamily="34" charset="0"/>
              </a:rPr>
              <a:t>досить</a:t>
            </a:r>
            <a:r>
              <a:rPr lang="ru-RU" sz="2000" dirty="0" smtClean="0">
                <a:latin typeface="Trebuchet MS" panose="020B0603020202020204" pitchFamily="34" charset="0"/>
              </a:rPr>
              <a:t> </a:t>
            </a:r>
            <a:r>
              <a:rPr lang="ru-RU" sz="2000" dirty="0" err="1" smtClean="0">
                <a:latin typeface="Trebuchet MS" panose="020B0603020202020204" pitchFamily="34" charset="0"/>
              </a:rPr>
              <a:t>багато</a:t>
            </a:r>
            <a:r>
              <a:rPr lang="ru-RU" sz="2000" dirty="0" smtClean="0">
                <a:latin typeface="Trebuchet MS" panose="020B0603020202020204" pitchFamily="34" charset="0"/>
              </a:rPr>
              <a:t>, то </a:t>
            </a:r>
            <a:r>
              <a:rPr lang="ru-RU" sz="2000" dirty="0" err="1" smtClean="0">
                <a:latin typeface="Trebuchet MS" panose="020B0603020202020204" pitchFamily="34" charset="0"/>
              </a:rPr>
              <a:t>ця</a:t>
            </a:r>
            <a:r>
              <a:rPr lang="ru-RU" sz="2000" dirty="0" smtClean="0">
                <a:latin typeface="Trebuchet MS" panose="020B0603020202020204" pitchFamily="34" charset="0"/>
              </a:rPr>
              <a:t> область </a:t>
            </a:r>
            <a:r>
              <a:rPr lang="ru-RU" sz="2000" dirty="0" err="1" smtClean="0">
                <a:latin typeface="Trebuchet MS" panose="020B0603020202020204" pitchFamily="34" charset="0"/>
              </a:rPr>
              <a:t>стає</a:t>
            </a:r>
            <a:r>
              <a:rPr lang="ru-RU" sz="2000" dirty="0" smtClean="0">
                <a:latin typeface="Trebuchet MS" panose="020B0603020202020204" pitchFamily="34" charset="0"/>
              </a:rPr>
              <a:t> </a:t>
            </a:r>
            <a:r>
              <a:rPr lang="ru-RU" sz="2000" b="1" dirty="0" err="1" smtClean="0">
                <a:latin typeface="Trebuchet MS" panose="020B0603020202020204" pitchFamily="34" charset="0"/>
              </a:rPr>
              <a:t>отруєною</a:t>
            </a:r>
            <a:r>
              <a:rPr lang="ru-RU" dirty="0" smtClean="0"/>
              <a:t>.</a:t>
            </a:r>
            <a:endParaRPr lang="ru-RU" dirty="0"/>
          </a:p>
        </p:txBody>
      </p:sp>
      <p:sp>
        <p:nvSpPr>
          <p:cNvPr id="10" name="Прямоугольник 9"/>
          <p:cNvSpPr/>
          <p:nvPr/>
        </p:nvSpPr>
        <p:spPr>
          <a:xfrm>
            <a:off x="4502150" y="5911850"/>
            <a:ext cx="1744388" cy="462306"/>
          </a:xfrm>
          <a:prstGeom prst="rect">
            <a:avLst/>
          </a:prstGeom>
        </p:spPr>
        <p:txBody>
          <a:bodyPr wrap="none">
            <a:spAutoFit/>
          </a:bodyPr>
          <a:lstStyle/>
          <a:p>
            <a:pPr marL="0" indent="0">
              <a:lnSpc>
                <a:spcPts val="2486"/>
              </a:lnSpc>
              <a:buNone/>
            </a:pPr>
            <a:r>
              <a:rPr lang="en-US" sz="4400" dirty="0" err="1">
                <a:solidFill>
                  <a:srgbClr val="383838"/>
                </a:solidFill>
                <a:latin typeface="Trebuchet MS" panose="020B0603020202020204" pitchFamily="34" charset="0"/>
                <a:ea typeface="Patrick Hand" pitchFamily="34" charset="-122"/>
                <a:cs typeface="Patrick Hand" pitchFamily="34" charset="-120"/>
              </a:rPr>
              <a:t>Вплив</a:t>
            </a:r>
            <a:endParaRPr lang="en-US" sz="4400" dirty="0">
              <a:solidFill>
                <a:srgbClr val="383838"/>
              </a:solidFill>
              <a:latin typeface="Trebuchet MS" panose="020B0603020202020204" pitchFamily="34" charset="0"/>
              <a:ea typeface="Patrick Hand" pitchFamily="34" charset="-122"/>
              <a:cs typeface="Patrick Hand" pitchFamily="34" charset="-120"/>
            </a:endParaRPr>
          </a:p>
        </p:txBody>
      </p:sp>
      <p:sp>
        <p:nvSpPr>
          <p:cNvPr id="43" name="object 20"/>
          <p:cNvSpPr/>
          <p:nvPr/>
        </p:nvSpPr>
        <p:spPr>
          <a:xfrm>
            <a:off x="8386762" y="5757361"/>
            <a:ext cx="744538" cy="540569"/>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1" name="Прямоугольник 10"/>
          <p:cNvSpPr/>
          <p:nvPr/>
        </p:nvSpPr>
        <p:spPr>
          <a:xfrm>
            <a:off x="9471025" y="5267833"/>
            <a:ext cx="5270500" cy="1695336"/>
          </a:xfrm>
          <a:prstGeom prst="rect">
            <a:avLst/>
          </a:prstGeom>
        </p:spPr>
        <p:txBody>
          <a:bodyPr wrap="square">
            <a:spAutoFit/>
          </a:bodyPr>
          <a:lstStyle/>
          <a:p>
            <a:pPr marL="0" marR="0" lvl="0" indent="0" algn="l" defTabSz="914400" rtl="0" eaLnBrk="1" fontAlgn="auto" latinLnBrk="0" hangingPunct="1">
              <a:lnSpc>
                <a:spcPts val="2486"/>
              </a:lnSpc>
              <a:spcBef>
                <a:spcPts val="0"/>
              </a:spcBef>
              <a:spcAft>
                <a:spcPts val="0"/>
              </a:spcAft>
              <a:buClrTx/>
              <a:buSzTx/>
              <a:buFontTx/>
              <a:buNone/>
              <a:tabLst/>
              <a:defRPr/>
            </a:pPr>
            <a:r>
              <a:rPr lang="en-US" sz="2000" dirty="0" err="1">
                <a:latin typeface="Trebuchet MS" panose="020B0603020202020204" pitchFamily="34" charset="0"/>
              </a:rPr>
              <a:t>Перебування</a:t>
            </a:r>
            <a:r>
              <a:rPr lang="en-US" sz="2000" dirty="0">
                <a:latin typeface="Trebuchet MS" panose="020B0603020202020204" pitchFamily="34" charset="0"/>
              </a:rPr>
              <a:t> </a:t>
            </a:r>
            <a:r>
              <a:rPr lang="uk-UA" sz="2000" dirty="0">
                <a:latin typeface="Trebuchet MS" panose="020B0603020202020204" pitchFamily="34" charset="0"/>
              </a:rPr>
              <a:t>в</a:t>
            </a:r>
            <a:r>
              <a:rPr lang="en-US" sz="2000" dirty="0" smtClean="0">
                <a:latin typeface="Trebuchet MS" panose="020B0603020202020204" pitchFamily="34" charset="0"/>
              </a:rPr>
              <a:t> </a:t>
            </a:r>
            <a:r>
              <a:rPr lang="en-US" sz="2000" dirty="0" err="1">
                <a:latin typeface="Trebuchet MS" panose="020B0603020202020204" pitchFamily="34" charset="0"/>
              </a:rPr>
              <a:t>отруєних</a:t>
            </a:r>
            <a:r>
              <a:rPr lang="en-US" sz="2000" dirty="0">
                <a:latin typeface="Trebuchet MS" panose="020B0603020202020204" pitchFamily="34" charset="0"/>
              </a:rPr>
              <a:t> </a:t>
            </a:r>
            <a:r>
              <a:rPr lang="en-US" sz="2000" dirty="0" err="1">
                <a:latin typeface="Trebuchet MS" panose="020B0603020202020204" pitchFamily="34" charset="0"/>
              </a:rPr>
              <a:t>областях</a:t>
            </a:r>
            <a:r>
              <a:rPr lang="en-US" sz="2000" dirty="0">
                <a:latin typeface="Trebuchet MS" panose="020B0603020202020204" pitchFamily="34" charset="0"/>
              </a:rPr>
              <a:t> </a:t>
            </a:r>
            <a:r>
              <a:rPr lang="en-US" sz="2000" dirty="0" err="1">
                <a:latin typeface="Trebuchet MS" panose="020B0603020202020204" pitchFamily="34" charset="0"/>
              </a:rPr>
              <a:t>може</a:t>
            </a:r>
            <a:r>
              <a:rPr lang="en-US" sz="2000" dirty="0">
                <a:latin typeface="Trebuchet MS" panose="020B0603020202020204" pitchFamily="34" charset="0"/>
              </a:rPr>
              <a:t> </a:t>
            </a:r>
            <a:r>
              <a:rPr lang="en-US" sz="2000" b="1" dirty="0" err="1">
                <a:latin typeface="Trebuchet MS" panose="020B0603020202020204" pitchFamily="34" charset="0"/>
              </a:rPr>
              <a:t>призвести</a:t>
            </a:r>
            <a:r>
              <a:rPr lang="en-US" sz="2000" b="1" dirty="0">
                <a:latin typeface="Trebuchet MS" panose="020B0603020202020204" pitchFamily="34" charset="0"/>
              </a:rPr>
              <a:t> </a:t>
            </a:r>
            <a:r>
              <a:rPr lang="en-US" sz="2000" b="1" dirty="0" err="1">
                <a:latin typeface="Trebuchet MS" panose="020B0603020202020204" pitchFamily="34" charset="0"/>
              </a:rPr>
              <a:t>до</a:t>
            </a:r>
            <a:r>
              <a:rPr lang="en-US" sz="2000" b="1" dirty="0">
                <a:latin typeface="Trebuchet MS" panose="020B0603020202020204" pitchFamily="34" charset="0"/>
              </a:rPr>
              <a:t> </a:t>
            </a:r>
            <a:r>
              <a:rPr lang="en-US" sz="2000" b="1" dirty="0" err="1">
                <a:latin typeface="Trebuchet MS" panose="020B0603020202020204" pitchFamily="34" charset="0"/>
              </a:rPr>
              <a:t>втрати</a:t>
            </a:r>
            <a:r>
              <a:rPr lang="en-US" sz="2000" b="1" dirty="0">
                <a:latin typeface="Trebuchet MS" panose="020B0603020202020204" pitchFamily="34" charset="0"/>
              </a:rPr>
              <a:t> </a:t>
            </a:r>
            <a:r>
              <a:rPr lang="en-US" sz="2000" b="1" dirty="0" err="1">
                <a:latin typeface="Trebuchet MS" panose="020B0603020202020204" pitchFamily="34" charset="0"/>
              </a:rPr>
              <a:t>енергії</a:t>
            </a:r>
            <a:r>
              <a:rPr lang="en-US" sz="2000" b="1" dirty="0">
                <a:latin typeface="Trebuchet MS" panose="020B0603020202020204" pitchFamily="34" charset="0"/>
              </a:rPr>
              <a:t> </a:t>
            </a:r>
            <a:r>
              <a:rPr lang="uk-UA" sz="2000" b="1" dirty="0" smtClean="0">
                <a:latin typeface="Trebuchet MS" panose="020B0603020202020204" pitchFamily="34" charset="0"/>
              </a:rPr>
              <a:t>та</a:t>
            </a:r>
            <a:r>
              <a:rPr lang="en-US" sz="2000" b="1" dirty="0" smtClean="0">
                <a:latin typeface="Trebuchet MS" panose="020B0603020202020204" pitchFamily="34" charset="0"/>
              </a:rPr>
              <a:t> </a:t>
            </a:r>
            <a:r>
              <a:rPr lang="en-US" sz="2000" b="1" dirty="0" err="1">
                <a:latin typeface="Trebuchet MS" panose="020B0603020202020204" pitchFamily="34" charset="0"/>
              </a:rPr>
              <a:t>навіть</a:t>
            </a:r>
            <a:r>
              <a:rPr lang="en-US" sz="2000" b="1" dirty="0">
                <a:latin typeface="Trebuchet MS" panose="020B0603020202020204" pitchFamily="34" charset="0"/>
              </a:rPr>
              <a:t> </a:t>
            </a:r>
            <a:r>
              <a:rPr lang="en-US" sz="2000" b="1" dirty="0" err="1">
                <a:latin typeface="Trebuchet MS" panose="020B0603020202020204" pitchFamily="34" charset="0"/>
              </a:rPr>
              <a:t>смерті</a:t>
            </a:r>
            <a:r>
              <a:rPr lang="en-US" sz="2000" b="1" dirty="0">
                <a:latin typeface="Trebuchet MS" panose="020B0603020202020204" pitchFamily="34" charset="0"/>
              </a:rPr>
              <a:t> </a:t>
            </a:r>
            <a:r>
              <a:rPr lang="en-US" sz="2000" b="1" dirty="0" err="1">
                <a:latin typeface="Trebuchet MS" panose="020B0603020202020204" pitchFamily="34" charset="0"/>
              </a:rPr>
              <a:t>клітин</a:t>
            </a:r>
            <a:r>
              <a:rPr lang="en-US" sz="2000" dirty="0">
                <a:latin typeface="Trebuchet MS" panose="020B0603020202020204" pitchFamily="34" charset="0"/>
              </a:rPr>
              <a:t>. </a:t>
            </a:r>
            <a:r>
              <a:rPr lang="en-US" sz="2000" dirty="0" err="1">
                <a:latin typeface="Trebuchet MS" panose="020B0603020202020204" pitchFamily="34" charset="0"/>
              </a:rPr>
              <a:t>Клітини</a:t>
            </a:r>
            <a:r>
              <a:rPr lang="en-US" sz="2000" dirty="0">
                <a:latin typeface="Trebuchet MS" panose="020B0603020202020204" pitchFamily="34" charset="0"/>
              </a:rPr>
              <a:t> </a:t>
            </a:r>
            <a:r>
              <a:rPr lang="en-US" sz="2000" dirty="0" err="1">
                <a:latin typeface="Trebuchet MS" panose="020B0603020202020204" pitchFamily="34" charset="0"/>
              </a:rPr>
              <a:t>повинні</a:t>
            </a:r>
            <a:r>
              <a:rPr lang="en-US" sz="2000" dirty="0">
                <a:latin typeface="Trebuchet MS" panose="020B0603020202020204" pitchFamily="34" charset="0"/>
              </a:rPr>
              <a:t> </a:t>
            </a:r>
            <a:r>
              <a:rPr lang="en-US" sz="2000" dirty="0" err="1">
                <a:latin typeface="Trebuchet MS" panose="020B0603020202020204" pitchFamily="34" charset="0"/>
              </a:rPr>
              <a:t>уникати</a:t>
            </a:r>
            <a:r>
              <a:rPr lang="en-US" sz="2000" dirty="0">
                <a:latin typeface="Trebuchet MS" panose="020B0603020202020204" pitchFamily="34" charset="0"/>
              </a:rPr>
              <a:t> </a:t>
            </a:r>
            <a:r>
              <a:rPr lang="en-US" sz="2000" dirty="0" err="1">
                <a:latin typeface="Trebuchet MS" panose="020B0603020202020204" pitchFamily="34" charset="0"/>
              </a:rPr>
              <a:t>або</a:t>
            </a:r>
            <a:r>
              <a:rPr lang="en-US" sz="2000" dirty="0">
                <a:latin typeface="Trebuchet MS" panose="020B0603020202020204" pitchFamily="34" charset="0"/>
              </a:rPr>
              <a:t> </a:t>
            </a:r>
            <a:r>
              <a:rPr lang="en-US" sz="2000" dirty="0" err="1">
                <a:latin typeface="Trebuchet MS" panose="020B0603020202020204" pitchFamily="34" charset="0"/>
              </a:rPr>
              <a:t>обережно</a:t>
            </a:r>
            <a:r>
              <a:rPr lang="en-US" sz="2000" dirty="0">
                <a:latin typeface="Trebuchet MS" panose="020B0603020202020204" pitchFamily="34" charset="0"/>
              </a:rPr>
              <a:t> </a:t>
            </a:r>
            <a:r>
              <a:rPr lang="en-US" sz="2000" dirty="0" err="1">
                <a:latin typeface="Trebuchet MS" panose="020B0603020202020204" pitchFamily="34" charset="0"/>
              </a:rPr>
              <a:t>переміщатися</a:t>
            </a:r>
            <a:r>
              <a:rPr lang="en-US" sz="2000" dirty="0">
                <a:latin typeface="Trebuchet MS" panose="020B0603020202020204" pitchFamily="34" charset="0"/>
              </a:rPr>
              <a:t> </a:t>
            </a:r>
            <a:r>
              <a:rPr lang="uk-UA" sz="2000" dirty="0" smtClean="0">
                <a:latin typeface="Trebuchet MS" panose="020B0603020202020204" pitchFamily="34" charset="0"/>
              </a:rPr>
              <a:t>крізь</a:t>
            </a:r>
            <a:r>
              <a:rPr lang="en-US" sz="2000" dirty="0" smtClean="0">
                <a:latin typeface="Trebuchet MS" panose="020B0603020202020204" pitchFamily="34" charset="0"/>
              </a:rPr>
              <a:t> </a:t>
            </a:r>
            <a:r>
              <a:rPr lang="en-US" sz="2000" dirty="0" err="1">
                <a:latin typeface="Trebuchet MS" panose="020B0603020202020204" pitchFamily="34" charset="0"/>
              </a:rPr>
              <a:t>ці</a:t>
            </a:r>
            <a:r>
              <a:rPr lang="en-US" sz="2000" dirty="0">
                <a:latin typeface="Trebuchet MS" panose="020B0603020202020204" pitchFamily="34" charset="0"/>
              </a:rPr>
              <a:t> </a:t>
            </a:r>
            <a:r>
              <a:rPr lang="en-US" sz="2000" dirty="0" err="1">
                <a:latin typeface="Trebuchet MS" panose="020B0603020202020204" pitchFamily="34" charset="0"/>
              </a:rPr>
              <a:t>небезпечні</a:t>
            </a:r>
            <a:r>
              <a:rPr lang="en-US" sz="2000" dirty="0">
                <a:latin typeface="Trebuchet MS" panose="020B0603020202020204" pitchFamily="34" charset="0"/>
              </a:rPr>
              <a:t> </a:t>
            </a:r>
            <a:r>
              <a:rPr lang="en-US" sz="2000" dirty="0" err="1">
                <a:latin typeface="Trebuchet MS" panose="020B0603020202020204" pitchFamily="34" charset="0"/>
              </a:rPr>
              <a:t>зони</a:t>
            </a:r>
            <a:r>
              <a:rPr lang="en-US" sz="2000" dirty="0">
                <a:latin typeface="Trebuchet MS" panose="020B0603020202020204" pitchFamily="34" charset="0"/>
              </a:rPr>
              <a:t>.</a:t>
            </a:r>
          </a:p>
        </p:txBody>
      </p:sp>
      <p:sp>
        <p:nvSpPr>
          <p:cNvPr id="13" name="Прямоугольник 12"/>
          <p:cNvSpPr/>
          <p:nvPr/>
        </p:nvSpPr>
        <p:spPr>
          <a:xfrm>
            <a:off x="4562475" y="8225725"/>
            <a:ext cx="2858475" cy="462114"/>
          </a:xfrm>
          <a:prstGeom prst="rect">
            <a:avLst/>
          </a:prstGeom>
        </p:spPr>
        <p:txBody>
          <a:bodyPr wrap="none">
            <a:spAutoFit/>
          </a:bodyPr>
          <a:lstStyle/>
          <a:p>
            <a:pPr>
              <a:lnSpc>
                <a:spcPts val="2486"/>
              </a:lnSpc>
            </a:pPr>
            <a:r>
              <a:rPr lang="en-US" sz="4400" dirty="0" err="1">
                <a:solidFill>
                  <a:srgbClr val="383838"/>
                </a:solidFill>
                <a:latin typeface="Trebuchet MS" panose="020B0603020202020204" pitchFamily="34" charset="0"/>
                <a:ea typeface="Patrick Hand" pitchFamily="34" charset="-122"/>
                <a:cs typeface="Patrick Hand" pitchFamily="34" charset="-120"/>
              </a:rPr>
              <a:t>Очищення</a:t>
            </a:r>
            <a:endParaRPr lang="en-US" sz="4400" dirty="0">
              <a:solidFill>
                <a:srgbClr val="383838"/>
              </a:solidFill>
              <a:latin typeface="Trebuchet MS" panose="020B0603020202020204" pitchFamily="34" charset="0"/>
              <a:ea typeface="Patrick Hand" pitchFamily="34" charset="-122"/>
              <a:cs typeface="Patrick Hand" pitchFamily="34" charset="-120"/>
            </a:endParaRPr>
          </a:p>
        </p:txBody>
      </p:sp>
      <p:sp>
        <p:nvSpPr>
          <p:cNvPr id="44" name="object 20"/>
          <p:cNvSpPr/>
          <p:nvPr/>
        </p:nvSpPr>
        <p:spPr>
          <a:xfrm>
            <a:off x="8447087" y="8084663"/>
            <a:ext cx="744538" cy="540569"/>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4" name="Прямоугольник 13"/>
          <p:cNvSpPr/>
          <p:nvPr/>
        </p:nvSpPr>
        <p:spPr>
          <a:xfrm>
            <a:off x="9471025" y="7744824"/>
            <a:ext cx="5330825" cy="1374735"/>
          </a:xfrm>
          <a:prstGeom prst="rect">
            <a:avLst/>
          </a:prstGeom>
        </p:spPr>
        <p:txBody>
          <a:bodyPr wrap="square">
            <a:spAutoFit/>
          </a:bodyPr>
          <a:lstStyle/>
          <a:p>
            <a:pPr algn="l" rtl="0">
              <a:lnSpc>
                <a:spcPts val="2486"/>
              </a:lnSpc>
            </a:pPr>
            <a:r>
              <a:rPr lang="en-US" sz="2000" dirty="0" err="1">
                <a:latin typeface="Trebuchet MS" panose="020B0603020202020204" pitchFamily="34" charset="0"/>
              </a:rPr>
              <a:t>Отруєну</a:t>
            </a:r>
            <a:r>
              <a:rPr lang="en-US" sz="2000" dirty="0">
                <a:latin typeface="Trebuchet MS" panose="020B0603020202020204" pitchFamily="34" charset="0"/>
              </a:rPr>
              <a:t> </a:t>
            </a:r>
            <a:r>
              <a:rPr lang="en-US" sz="2000" dirty="0" err="1">
                <a:latin typeface="Trebuchet MS" panose="020B0603020202020204" pitchFamily="34" charset="0"/>
              </a:rPr>
              <a:t>область</a:t>
            </a:r>
            <a:r>
              <a:rPr lang="en-US" sz="2000" dirty="0">
                <a:latin typeface="Trebuchet MS" panose="020B0603020202020204" pitchFamily="34" charset="0"/>
              </a:rPr>
              <a:t> </a:t>
            </a:r>
            <a:r>
              <a:rPr lang="en-US" sz="2000" dirty="0" err="1">
                <a:latin typeface="Trebuchet MS" panose="020B0603020202020204" pitchFamily="34" charset="0"/>
              </a:rPr>
              <a:t>можна</a:t>
            </a:r>
            <a:r>
              <a:rPr lang="en-US" sz="2000" dirty="0">
                <a:latin typeface="Trebuchet MS" panose="020B0603020202020204" pitchFamily="34" charset="0"/>
              </a:rPr>
              <a:t> "</a:t>
            </a:r>
            <a:r>
              <a:rPr lang="en-US" sz="2000" dirty="0" err="1">
                <a:latin typeface="Trebuchet MS" panose="020B0603020202020204" pitchFamily="34" charset="0"/>
              </a:rPr>
              <a:t>вилікувати</a:t>
            </a:r>
            <a:r>
              <a:rPr lang="en-US" sz="2000" dirty="0">
                <a:latin typeface="Trebuchet MS" panose="020B0603020202020204" pitchFamily="34" charset="0"/>
              </a:rPr>
              <a:t>", </a:t>
            </a:r>
            <a:r>
              <a:rPr lang="en-US" sz="2000" dirty="0" err="1">
                <a:latin typeface="Trebuchet MS" panose="020B0603020202020204" pitchFamily="34" charset="0"/>
              </a:rPr>
              <a:t>якщо</a:t>
            </a:r>
            <a:r>
              <a:rPr lang="en-US" sz="2000" dirty="0">
                <a:latin typeface="Trebuchet MS" panose="020B0603020202020204" pitchFamily="34" charset="0"/>
              </a:rPr>
              <a:t> </a:t>
            </a:r>
            <a:r>
              <a:rPr lang="en-US" sz="2000" b="1" dirty="0" err="1">
                <a:latin typeface="Trebuchet MS" panose="020B0603020202020204" pitchFamily="34" charset="0"/>
              </a:rPr>
              <a:t>клітина</a:t>
            </a:r>
            <a:r>
              <a:rPr lang="en-US" sz="2000" b="1" dirty="0">
                <a:latin typeface="Trebuchet MS" panose="020B0603020202020204" pitchFamily="34" charset="0"/>
              </a:rPr>
              <a:t> </a:t>
            </a:r>
            <a:r>
              <a:rPr lang="en-US" sz="2000" b="1" dirty="0" err="1">
                <a:latin typeface="Trebuchet MS" panose="020B0603020202020204" pitchFamily="34" charset="0"/>
              </a:rPr>
              <a:t>обере</a:t>
            </a:r>
            <a:r>
              <a:rPr lang="en-US" sz="2000" b="1" dirty="0">
                <a:latin typeface="Trebuchet MS" panose="020B0603020202020204" pitchFamily="34" charset="0"/>
              </a:rPr>
              <a:t> </a:t>
            </a:r>
            <a:r>
              <a:rPr lang="en-US" sz="2000" b="1" dirty="0" err="1">
                <a:latin typeface="Trebuchet MS" panose="020B0603020202020204" pitchFamily="34" charset="0"/>
              </a:rPr>
              <a:t>дію</a:t>
            </a:r>
            <a:r>
              <a:rPr lang="en-US" sz="2000" b="1" dirty="0">
                <a:latin typeface="Trebuchet MS" panose="020B0603020202020204" pitchFamily="34" charset="0"/>
              </a:rPr>
              <a:t> </a:t>
            </a:r>
            <a:r>
              <a:rPr lang="en-US" sz="2000" b="1" dirty="0" err="1">
                <a:latin typeface="Trebuchet MS" panose="020B0603020202020204" pitchFamily="34" charset="0"/>
              </a:rPr>
              <a:t>поглинання</a:t>
            </a:r>
            <a:r>
              <a:rPr lang="en-US" sz="2000" b="1" dirty="0">
                <a:latin typeface="Trebuchet MS" panose="020B0603020202020204" pitchFamily="34" charset="0"/>
              </a:rPr>
              <a:t> </a:t>
            </a:r>
            <a:r>
              <a:rPr lang="en-US" sz="2000" b="1" dirty="0" err="1">
                <a:latin typeface="Trebuchet MS" panose="020B0603020202020204" pitchFamily="34" charset="0"/>
              </a:rPr>
              <a:t>енергії</a:t>
            </a:r>
            <a:r>
              <a:rPr lang="en-US" sz="2000" dirty="0">
                <a:latin typeface="Trebuchet MS" panose="020B0603020202020204" pitchFamily="34" charset="0"/>
              </a:rPr>
              <a:t>. В </a:t>
            </a:r>
            <a:r>
              <a:rPr lang="en-US" sz="2000" dirty="0" err="1">
                <a:latin typeface="Trebuchet MS" panose="020B0603020202020204" pitchFamily="34" charset="0"/>
              </a:rPr>
              <a:t>такому</a:t>
            </a:r>
            <a:r>
              <a:rPr lang="en-US" sz="2000" dirty="0">
                <a:latin typeface="Trebuchet MS" panose="020B0603020202020204" pitchFamily="34" charset="0"/>
              </a:rPr>
              <a:t> </a:t>
            </a:r>
            <a:r>
              <a:rPr lang="en-US" sz="2000" dirty="0" err="1">
                <a:latin typeface="Trebuchet MS" panose="020B0603020202020204" pitchFamily="34" charset="0"/>
              </a:rPr>
              <a:t>випадку</a:t>
            </a:r>
            <a:r>
              <a:rPr lang="en-US" sz="2000" dirty="0">
                <a:latin typeface="Trebuchet MS" panose="020B0603020202020204" pitchFamily="34" charset="0"/>
              </a:rPr>
              <a:t> </a:t>
            </a:r>
            <a:r>
              <a:rPr lang="en-US" sz="2000" dirty="0" err="1">
                <a:latin typeface="Trebuchet MS" panose="020B0603020202020204" pitchFamily="34" charset="0"/>
              </a:rPr>
              <a:t>вона</a:t>
            </a:r>
            <a:r>
              <a:rPr lang="en-US" sz="2000" dirty="0">
                <a:latin typeface="Trebuchet MS" panose="020B0603020202020204" pitchFamily="34" charset="0"/>
              </a:rPr>
              <a:t> </a:t>
            </a:r>
            <a:r>
              <a:rPr lang="en-US" sz="2000" dirty="0" err="1">
                <a:latin typeface="Trebuchet MS" panose="020B0603020202020204" pitchFamily="34" charset="0"/>
              </a:rPr>
              <a:t>забере</a:t>
            </a:r>
            <a:r>
              <a:rPr lang="en-US" sz="2000" dirty="0">
                <a:latin typeface="Trebuchet MS" panose="020B0603020202020204" pitchFamily="34" charset="0"/>
              </a:rPr>
              <a:t> </a:t>
            </a:r>
            <a:r>
              <a:rPr lang="en-US" sz="2000" dirty="0" err="1">
                <a:latin typeface="Trebuchet MS" panose="020B0603020202020204" pitchFamily="34" charset="0"/>
              </a:rPr>
              <a:t>цю</a:t>
            </a:r>
            <a:r>
              <a:rPr lang="en-US" sz="2000" dirty="0">
                <a:latin typeface="Trebuchet MS" panose="020B0603020202020204" pitchFamily="34" charset="0"/>
              </a:rPr>
              <a:t> </a:t>
            </a:r>
            <a:r>
              <a:rPr lang="en-US" sz="2000" dirty="0" err="1">
                <a:latin typeface="Trebuchet MS" panose="020B0603020202020204" pitchFamily="34" charset="0"/>
              </a:rPr>
              <a:t>енергію</a:t>
            </a:r>
            <a:r>
              <a:rPr lang="en-US" sz="2000" dirty="0">
                <a:latin typeface="Trebuchet MS" panose="020B0603020202020204" pitchFamily="34" charset="0"/>
              </a:rPr>
              <a:t> </a:t>
            </a:r>
            <a:r>
              <a:rPr lang="en-US" sz="2000" dirty="0" err="1">
                <a:latin typeface="Trebuchet MS" panose="020B0603020202020204" pitchFamily="34" charset="0"/>
              </a:rPr>
              <a:t>собі</a:t>
            </a:r>
            <a:r>
              <a:rPr lang="en-US" sz="2000" dirty="0">
                <a:latin typeface="Trebuchet MS" panose="020B0603020202020204" pitchFamily="34" charset="0"/>
              </a:rPr>
              <a:t>, </a:t>
            </a:r>
            <a:r>
              <a:rPr lang="en-US" sz="2000" dirty="0" err="1">
                <a:latin typeface="Trebuchet MS" panose="020B0603020202020204" pitchFamily="34" charset="0"/>
              </a:rPr>
              <a:t>очистивши</a:t>
            </a:r>
            <a:r>
              <a:rPr lang="en-US" sz="2000" dirty="0">
                <a:latin typeface="Trebuchet MS" panose="020B0603020202020204" pitchFamily="34" charset="0"/>
              </a:rPr>
              <a:t> </a:t>
            </a:r>
            <a:r>
              <a:rPr lang="en-US" sz="2000" dirty="0" err="1">
                <a:latin typeface="Trebuchet MS" panose="020B0603020202020204" pitchFamily="34" charset="0"/>
              </a:rPr>
              <a:t>територію</a:t>
            </a:r>
            <a:r>
              <a:rPr lang="en-US" sz="2000" dirty="0">
                <a:latin typeface="Trebuchet MS" panose="020B0603020202020204" pitchFamily="34" charset="0"/>
              </a:rPr>
              <a:t>.</a:t>
            </a:r>
          </a:p>
        </p:txBody>
      </p:sp>
    </p:spTree>
    <p:extLst>
      <p:ext uri="{BB962C8B-B14F-4D97-AF65-F5344CB8AC3E}">
        <p14:creationId xmlns:p14="http://schemas.microsoft.com/office/powerpoint/2010/main" val="105558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19" name="object 19"/>
          <p:cNvSpPr/>
          <p:nvPr/>
        </p:nvSpPr>
        <p:spPr>
          <a:xfrm>
            <a:off x="16285591" y="7899313"/>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6823415"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21" name="object 21"/>
          <p:cNvSpPr/>
          <p:nvPr/>
        </p:nvSpPr>
        <p:spPr>
          <a:xfrm>
            <a:off x="17361952"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2" name="object 22"/>
          <p:cNvSpPr/>
          <p:nvPr/>
        </p:nvSpPr>
        <p:spPr>
          <a:xfrm>
            <a:off x="16285591" y="8460886"/>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3" name="object 23"/>
          <p:cNvSpPr/>
          <p:nvPr/>
        </p:nvSpPr>
        <p:spPr>
          <a:xfrm>
            <a:off x="16823415"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4" name="object 24"/>
          <p:cNvSpPr/>
          <p:nvPr/>
        </p:nvSpPr>
        <p:spPr>
          <a:xfrm>
            <a:off x="17361952"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5" name="object 25"/>
          <p:cNvSpPr/>
          <p:nvPr/>
        </p:nvSpPr>
        <p:spPr>
          <a:xfrm>
            <a:off x="16285591" y="902317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6" name="object 26"/>
          <p:cNvSpPr/>
          <p:nvPr/>
        </p:nvSpPr>
        <p:spPr>
          <a:xfrm>
            <a:off x="16823415"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27" name="object 27"/>
          <p:cNvSpPr/>
          <p:nvPr/>
        </p:nvSpPr>
        <p:spPr>
          <a:xfrm>
            <a:off x="17361952"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8" name="Заголовок 27"/>
          <p:cNvSpPr>
            <a:spLocks noGrp="1"/>
          </p:cNvSpPr>
          <p:nvPr>
            <p:ph type="title"/>
          </p:nvPr>
        </p:nvSpPr>
        <p:spPr>
          <a:xfrm>
            <a:off x="7321550" y="1873250"/>
            <a:ext cx="7627975" cy="805990"/>
          </a:xfrm>
        </p:spPr>
        <p:txBody>
          <a:bodyPr/>
          <a:lstStyle/>
          <a:p>
            <a:pPr marL="0" indent="0">
              <a:lnSpc>
                <a:spcPts val="5468"/>
              </a:lnSpc>
            </a:pPr>
            <a:r>
              <a:rPr lang="en-US" sz="7200" dirty="0" err="1">
                <a:solidFill>
                  <a:srgbClr val="383838"/>
                </a:solidFill>
                <a:latin typeface="Patrick Hand" pitchFamily="34" charset="0"/>
                <a:ea typeface="Patrick Hand" pitchFamily="34" charset="-122"/>
                <a:cs typeface="Patrick Hand" pitchFamily="34" charset="-120"/>
              </a:rPr>
              <a:t>Метеорити</a:t>
            </a:r>
            <a:endParaRPr lang="en-US" sz="7200" dirty="0"/>
          </a:p>
        </p:txBody>
      </p:sp>
      <p:pic>
        <p:nvPicPr>
          <p:cNvPr id="45" name="Image 0" descr="preencoded.png"/>
          <p:cNvPicPr>
            <a:picLocks noChangeAspect="1"/>
          </p:cNvPicPr>
          <p:nvPr/>
        </p:nvPicPr>
        <p:blipFill>
          <a:blip r:embed="rId3"/>
          <a:stretch>
            <a:fillRect/>
          </a:stretch>
        </p:blipFill>
        <p:spPr>
          <a:xfrm>
            <a:off x="4353560" y="2903851"/>
            <a:ext cx="1143000" cy="1143000"/>
          </a:xfrm>
          <a:prstGeom prst="rect">
            <a:avLst/>
          </a:prstGeom>
        </p:spPr>
      </p:pic>
      <p:sp>
        <p:nvSpPr>
          <p:cNvPr id="46" name="Text 3"/>
          <p:cNvSpPr/>
          <p:nvPr/>
        </p:nvSpPr>
        <p:spPr>
          <a:xfrm>
            <a:off x="3816350" y="4444762"/>
            <a:ext cx="2945978" cy="347186"/>
          </a:xfrm>
          <a:prstGeom prst="rect">
            <a:avLst/>
          </a:prstGeom>
          <a:noFill/>
          <a:ln/>
        </p:spPr>
        <p:txBody>
          <a:bodyPr wrap="none" rtlCol="0" anchor="t"/>
          <a:lstStyle/>
          <a:p>
            <a:pPr algn="l" rtl="0">
              <a:lnSpc>
                <a:spcPts val="2734"/>
              </a:lnSpc>
            </a:pPr>
            <a:r>
              <a:rPr lang="en-US" sz="3600" b="1" kern="1200" dirty="0">
                <a:solidFill>
                  <a:srgbClr val="383838"/>
                </a:solidFill>
                <a:latin typeface="Trebuchet MS" panose="020B0603020202020204" pitchFamily="34" charset="0"/>
                <a:ea typeface="Patrick Hand" pitchFamily="34" charset="-122"/>
                <a:cs typeface="Patrick Hand" pitchFamily="34" charset="-120"/>
              </a:rPr>
              <a:t>Ресурси</a:t>
            </a:r>
          </a:p>
        </p:txBody>
      </p:sp>
      <p:sp>
        <p:nvSpPr>
          <p:cNvPr id="47" name="Text 4"/>
          <p:cNvSpPr/>
          <p:nvPr/>
        </p:nvSpPr>
        <p:spPr>
          <a:xfrm>
            <a:off x="3071948" y="4925178"/>
            <a:ext cx="4173402" cy="2132409"/>
          </a:xfrm>
          <a:prstGeom prst="rect">
            <a:avLst/>
          </a:prstGeom>
          <a:noFill/>
          <a:ln/>
        </p:spPr>
        <p:txBody>
          <a:bodyPr wrap="square" rtlCol="0" anchor="t"/>
          <a:lstStyle/>
          <a:p>
            <a:pPr algn="l" rtl="0">
              <a:lnSpc>
                <a:spcPts val="2799"/>
              </a:lnSpc>
            </a:pPr>
            <a:r>
              <a:rPr lang="en-US" sz="2400" kern="1200" dirty="0">
                <a:solidFill>
                  <a:srgbClr val="383838"/>
                </a:solidFill>
                <a:latin typeface="Patrick Hand" pitchFamily="34" charset="0"/>
                <a:ea typeface="Patrick Hand" pitchFamily="34" charset="-122"/>
                <a:cs typeface="Patrick Hand" pitchFamily="34" charset="-120"/>
              </a:rPr>
              <a:t>Метеорити надають клітинам додаткові ресурси для видобутку, що є важливою частиною їхньої стратегії виживання.</a:t>
            </a:r>
            <a:endParaRPr lang="en-US" sz="2400" kern="1200" dirty="0">
              <a:solidFill>
                <a:prstClr val="black"/>
              </a:solidFill>
              <a:latin typeface="Calibri" panose="020F0502020204030204"/>
              <a:ea typeface="+mn-ea"/>
              <a:cs typeface="+mn-cs"/>
            </a:endParaRPr>
          </a:p>
        </p:txBody>
      </p:sp>
      <p:pic>
        <p:nvPicPr>
          <p:cNvPr id="48" name="Image 1" descr="preencoded.png"/>
          <p:cNvPicPr>
            <a:picLocks noChangeAspect="1"/>
          </p:cNvPicPr>
          <p:nvPr/>
        </p:nvPicPr>
        <p:blipFill>
          <a:blip r:embed="rId4"/>
          <a:stretch>
            <a:fillRect/>
          </a:stretch>
        </p:blipFill>
        <p:spPr>
          <a:xfrm>
            <a:off x="9225436" y="2903851"/>
            <a:ext cx="1317309" cy="1317309"/>
          </a:xfrm>
          <a:prstGeom prst="rect">
            <a:avLst/>
          </a:prstGeom>
        </p:spPr>
      </p:pic>
      <p:sp>
        <p:nvSpPr>
          <p:cNvPr id="49" name="Text 5"/>
          <p:cNvSpPr/>
          <p:nvPr/>
        </p:nvSpPr>
        <p:spPr>
          <a:xfrm>
            <a:off x="8023543" y="4444762"/>
            <a:ext cx="2592348" cy="347186"/>
          </a:xfrm>
          <a:prstGeom prst="rect">
            <a:avLst/>
          </a:prstGeom>
          <a:noFill/>
          <a:ln/>
        </p:spPr>
        <p:txBody>
          <a:bodyPr wrap="none" rtlCol="0" anchor="t"/>
          <a:lstStyle/>
          <a:p>
            <a:pPr algn="l" rtl="0">
              <a:lnSpc>
                <a:spcPts val="2734"/>
              </a:lnSpc>
            </a:pPr>
            <a:r>
              <a:rPr lang="uk-UA" sz="3600" b="1" kern="1200" dirty="0" err="1" smtClean="0">
                <a:solidFill>
                  <a:srgbClr val="383838"/>
                </a:solidFill>
                <a:latin typeface="Trebuchet MS" panose="020B0603020202020204" pitchFamily="34" charset="0"/>
                <a:ea typeface="Patrick Hand" pitchFamily="34" charset="-122"/>
                <a:cs typeface="Patrick Hand" pitchFamily="34" charset="-120"/>
              </a:rPr>
              <a:t>Зм</a:t>
            </a:r>
            <a:r>
              <a:rPr lang="en-US" sz="3600" b="1" kern="1200" dirty="0" err="1" smtClean="0">
                <a:solidFill>
                  <a:srgbClr val="383838"/>
                </a:solidFill>
                <a:latin typeface="Trebuchet MS" panose="020B0603020202020204" pitchFamily="34" charset="0"/>
                <a:ea typeface="Patrick Hand" pitchFamily="34" charset="-122"/>
                <a:cs typeface="Patrick Hand" pitchFamily="34" charset="-120"/>
              </a:rPr>
              <a:t>іна</a:t>
            </a:r>
            <a:r>
              <a:rPr lang="en-US" sz="36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3600" b="1" kern="1200" dirty="0">
                <a:solidFill>
                  <a:srgbClr val="383838"/>
                </a:solidFill>
                <a:latin typeface="Trebuchet MS" panose="020B0603020202020204" pitchFamily="34" charset="0"/>
                <a:ea typeface="Patrick Hand" pitchFamily="34" charset="-122"/>
                <a:cs typeface="Patrick Hand" pitchFamily="34" charset="-120"/>
              </a:rPr>
              <a:t>ландшафту</a:t>
            </a:r>
          </a:p>
        </p:txBody>
      </p:sp>
      <p:sp>
        <p:nvSpPr>
          <p:cNvPr id="50" name="Text 6"/>
          <p:cNvSpPr/>
          <p:nvPr/>
        </p:nvSpPr>
        <p:spPr>
          <a:xfrm>
            <a:off x="8023542" y="4925179"/>
            <a:ext cx="4098608" cy="2132409"/>
          </a:xfrm>
          <a:prstGeom prst="rect">
            <a:avLst/>
          </a:prstGeom>
          <a:noFill/>
          <a:ln/>
        </p:spPr>
        <p:txBody>
          <a:bodyPr wrap="square" rtlCol="0" anchor="t"/>
          <a:lstStyle/>
          <a:p>
            <a:pPr algn="l" rtl="0">
              <a:lnSpc>
                <a:spcPts val="2799"/>
              </a:lnSpc>
            </a:pPr>
            <a:r>
              <a:rPr lang="en-US" sz="2400" kern="1200" dirty="0">
                <a:solidFill>
                  <a:srgbClr val="383838"/>
                </a:solidFill>
                <a:latin typeface="Patrick Hand" pitchFamily="34" charset="0"/>
                <a:ea typeface="Patrick Hand" pitchFamily="34" charset="-122"/>
                <a:cs typeface="Patrick Hand" pitchFamily="34" charset="-120"/>
              </a:rPr>
              <a:t>Падіння метеоритів може змінювати ландшафт світу симуляції, створюючи нові перешкоди для клітин.</a:t>
            </a:r>
            <a:endParaRPr lang="en-US" sz="2400" kern="1200" dirty="0">
              <a:solidFill>
                <a:prstClr val="black"/>
              </a:solidFill>
              <a:latin typeface="Calibri" panose="020F0502020204030204"/>
              <a:ea typeface="+mn-ea"/>
              <a:cs typeface="+mn-cs"/>
            </a:endParaRPr>
          </a:p>
        </p:txBody>
      </p:sp>
      <p:pic>
        <p:nvPicPr>
          <p:cNvPr id="51" name="Image 2" descr="preencoded.png"/>
          <p:cNvPicPr>
            <a:picLocks noChangeAspect="1"/>
          </p:cNvPicPr>
          <p:nvPr/>
        </p:nvPicPr>
        <p:blipFill>
          <a:blip r:embed="rId5"/>
          <a:stretch>
            <a:fillRect/>
          </a:stretch>
        </p:blipFill>
        <p:spPr>
          <a:xfrm>
            <a:off x="14103350" y="2982832"/>
            <a:ext cx="1096804" cy="1096804"/>
          </a:xfrm>
          <a:prstGeom prst="rect">
            <a:avLst/>
          </a:prstGeom>
        </p:spPr>
      </p:pic>
      <p:sp>
        <p:nvSpPr>
          <p:cNvPr id="52" name="Text 7"/>
          <p:cNvSpPr/>
          <p:nvPr/>
        </p:nvSpPr>
        <p:spPr>
          <a:xfrm>
            <a:off x="12960350" y="4444762"/>
            <a:ext cx="2592348" cy="347186"/>
          </a:xfrm>
          <a:prstGeom prst="rect">
            <a:avLst/>
          </a:prstGeom>
          <a:noFill/>
          <a:ln/>
        </p:spPr>
        <p:txBody>
          <a:bodyPr wrap="none" rtlCol="0" anchor="t"/>
          <a:lstStyle/>
          <a:p>
            <a:pPr algn="l" rtl="0">
              <a:lnSpc>
                <a:spcPts val="2734"/>
              </a:lnSpc>
            </a:pPr>
            <a:r>
              <a:rPr lang="en-US" sz="3600" b="1" kern="1200" dirty="0">
                <a:solidFill>
                  <a:srgbClr val="383838"/>
                </a:solidFill>
                <a:latin typeface="Trebuchet MS" panose="020B0603020202020204" pitchFamily="34" charset="0"/>
                <a:ea typeface="Patrick Hand" pitchFamily="34" charset="-122"/>
                <a:cs typeface="Patrick Hand" pitchFamily="34" charset="-120"/>
              </a:rPr>
              <a:t>Зміна часу доби</a:t>
            </a:r>
            <a:endParaRPr lang="en-US" sz="3600" b="1" kern="1200" dirty="0">
              <a:solidFill>
                <a:prstClr val="black"/>
              </a:solidFill>
              <a:latin typeface="Trebuchet MS" panose="020B0603020202020204" pitchFamily="34" charset="0"/>
              <a:ea typeface="+mn-ea"/>
              <a:cs typeface="+mn-cs"/>
            </a:endParaRPr>
          </a:p>
        </p:txBody>
      </p:sp>
      <p:sp>
        <p:nvSpPr>
          <p:cNvPr id="53" name="Text 8"/>
          <p:cNvSpPr/>
          <p:nvPr/>
        </p:nvSpPr>
        <p:spPr>
          <a:xfrm>
            <a:off x="13065780" y="4931529"/>
            <a:ext cx="3605891" cy="2132409"/>
          </a:xfrm>
          <a:prstGeom prst="rect">
            <a:avLst/>
          </a:prstGeom>
          <a:noFill/>
          <a:ln/>
        </p:spPr>
        <p:txBody>
          <a:bodyPr wrap="square" rtlCol="0" anchor="t"/>
          <a:lstStyle/>
          <a:p>
            <a:pPr algn="l" rtl="0">
              <a:lnSpc>
                <a:spcPts val="2799"/>
              </a:lnSpc>
            </a:pPr>
            <a:r>
              <a:rPr lang="en-US" sz="2400" kern="1200" dirty="0">
                <a:solidFill>
                  <a:srgbClr val="383838"/>
                </a:solidFill>
                <a:latin typeface="Patrick Hand" pitchFamily="34" charset="0"/>
                <a:ea typeface="Patrick Hand" pitchFamily="34" charset="-122"/>
                <a:cs typeface="Patrick Hand" pitchFamily="34" charset="-120"/>
              </a:rPr>
              <a:t>Деякі метеорити навіть можуть викликати ніч на декілька ходів, що впливає на можливість клітин проводити фотосинтез.</a:t>
            </a:r>
            <a:endParaRPr lang="en-US" sz="2400" kern="1200" dirty="0">
              <a:solidFill>
                <a:prstClr val="black"/>
              </a:solidFill>
              <a:latin typeface="Calibri" panose="020F0502020204030204"/>
              <a:ea typeface="+mn-ea"/>
              <a:cs typeface="+mn-cs"/>
            </a:endParaRPr>
          </a:p>
        </p:txBody>
      </p:sp>
      <p:sp>
        <p:nvSpPr>
          <p:cNvPr id="54" name="object 26"/>
          <p:cNvSpPr/>
          <p:nvPr/>
        </p:nvSpPr>
        <p:spPr>
          <a:xfrm>
            <a:off x="3614355" y="8698686"/>
            <a:ext cx="561975" cy="648970"/>
          </a:xfrm>
          <a:custGeom>
            <a:avLst/>
            <a:gdLst/>
            <a:ahLst/>
            <a:cxnLst/>
            <a:rect l="l" t="t" r="r" b="b"/>
            <a:pathLst>
              <a:path w="561975" h="648970">
                <a:moveTo>
                  <a:pt x="561581" y="0"/>
                </a:moveTo>
                <a:lnTo>
                  <a:pt x="0" y="323938"/>
                </a:lnTo>
                <a:lnTo>
                  <a:pt x="561581" y="648592"/>
                </a:lnTo>
                <a:lnTo>
                  <a:pt x="561581" y="0"/>
                </a:lnTo>
                <a:close/>
              </a:path>
            </a:pathLst>
          </a:custGeom>
          <a:solidFill>
            <a:srgbClr val="222020"/>
          </a:solidFill>
        </p:spPr>
        <p:txBody>
          <a:bodyPr wrap="square" lIns="0" tIns="0" rIns="0" bIns="0" rtlCol="0"/>
          <a:lstStyle/>
          <a:p>
            <a:endParaRPr/>
          </a:p>
        </p:txBody>
      </p:sp>
      <p:sp>
        <p:nvSpPr>
          <p:cNvPr id="55" name="object 27"/>
          <p:cNvSpPr/>
          <p:nvPr/>
        </p:nvSpPr>
        <p:spPr>
          <a:xfrm>
            <a:off x="2992995" y="869868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56" name="object 28"/>
          <p:cNvSpPr/>
          <p:nvPr/>
        </p:nvSpPr>
        <p:spPr>
          <a:xfrm>
            <a:off x="2371647" y="869868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57" name="object 29"/>
          <p:cNvSpPr/>
          <p:nvPr/>
        </p:nvSpPr>
        <p:spPr>
          <a:xfrm>
            <a:off x="1749576" y="869868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58" name="object 30"/>
          <p:cNvSpPr/>
          <p:nvPr/>
        </p:nvSpPr>
        <p:spPr>
          <a:xfrm>
            <a:off x="1128230" y="869868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
        <p:nvSpPr>
          <p:cNvPr id="59" name="object 31"/>
          <p:cNvSpPr/>
          <p:nvPr/>
        </p:nvSpPr>
        <p:spPr>
          <a:xfrm>
            <a:off x="506877" y="869868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Tree>
    <p:extLst>
      <p:ext uri="{BB962C8B-B14F-4D97-AF65-F5344CB8AC3E}">
        <p14:creationId xmlns:p14="http://schemas.microsoft.com/office/powerpoint/2010/main" val="3033392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7328177" y="788875"/>
            <a:ext cx="400050" cy="400685"/>
          </a:xfrm>
          <a:custGeom>
            <a:avLst/>
            <a:gdLst/>
            <a:ahLst/>
            <a:cxnLst/>
            <a:rect l="l" t="t" r="r" b="b"/>
            <a:pathLst>
              <a:path w="400050" h="400684">
                <a:moveTo>
                  <a:pt x="0" y="97041"/>
                </a:moveTo>
                <a:lnTo>
                  <a:pt x="97014" y="0"/>
                </a:lnTo>
                <a:lnTo>
                  <a:pt x="199996" y="103024"/>
                </a:lnTo>
                <a:lnTo>
                  <a:pt x="302978" y="0"/>
                </a:lnTo>
                <a:lnTo>
                  <a:pt x="399992" y="97041"/>
                </a:lnTo>
                <a:lnTo>
                  <a:pt x="297010" y="200053"/>
                </a:lnTo>
                <a:lnTo>
                  <a:pt x="399992" y="303077"/>
                </a:lnTo>
                <a:lnTo>
                  <a:pt x="302978" y="400118"/>
                </a:lnTo>
                <a:lnTo>
                  <a:pt x="199996" y="297094"/>
                </a:lnTo>
                <a:lnTo>
                  <a:pt x="97014" y="400118"/>
                </a:lnTo>
                <a:lnTo>
                  <a:pt x="0" y="303077"/>
                </a:lnTo>
                <a:lnTo>
                  <a:pt x="102982" y="200053"/>
                </a:lnTo>
                <a:lnTo>
                  <a:pt x="0" y="97041"/>
                </a:lnTo>
                <a:close/>
              </a:path>
            </a:pathLst>
          </a:custGeom>
          <a:ln w="19405">
            <a:solidFill>
              <a:srgbClr val="222020"/>
            </a:solidFill>
          </a:ln>
        </p:spPr>
        <p:txBody>
          <a:bodyPr wrap="square" lIns="0" tIns="0" rIns="0" bIns="0" rtlCol="0"/>
          <a:lstStyle/>
          <a:p>
            <a:endParaRPr/>
          </a:p>
        </p:txBody>
      </p:sp>
      <p:sp>
        <p:nvSpPr>
          <p:cNvPr id="6" name="object 6"/>
          <p:cNvSpPr/>
          <p:nvPr/>
        </p:nvSpPr>
        <p:spPr>
          <a:xfrm>
            <a:off x="17328177" y="1371874"/>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7" name="object 7"/>
          <p:cNvSpPr/>
          <p:nvPr/>
        </p:nvSpPr>
        <p:spPr>
          <a:xfrm>
            <a:off x="17328177" y="1954873"/>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1" name="object 11"/>
          <p:cNvSpPr txBox="1">
            <a:spLocks noGrp="1"/>
          </p:cNvSpPr>
          <p:nvPr>
            <p:ph type="title"/>
          </p:nvPr>
        </p:nvSpPr>
        <p:spPr>
          <a:xfrm>
            <a:off x="920750" y="903303"/>
            <a:ext cx="15779750" cy="1051570"/>
          </a:xfrm>
          <a:prstGeom prst="rect">
            <a:avLst/>
          </a:prstGeom>
        </p:spPr>
        <p:txBody>
          <a:bodyPr vert="horz" wrap="square" lIns="0" tIns="12700" rIns="0" bIns="0" rtlCol="0">
            <a:spAutoFit/>
          </a:bodyPr>
          <a:lstStyle/>
          <a:p>
            <a:pPr marL="12700">
              <a:lnSpc>
                <a:spcPct val="100000"/>
              </a:lnSpc>
              <a:spcBef>
                <a:spcPts val="100"/>
              </a:spcBef>
            </a:pPr>
            <a:r>
              <a:rPr lang="uk-UA" spc="-10" dirty="0" smtClean="0"/>
              <a:t>Порівняння результатів тестування </a:t>
            </a:r>
            <a:endParaRPr spc="-10" dirty="0"/>
          </a:p>
        </p:txBody>
      </p:sp>
      <p:sp>
        <p:nvSpPr>
          <p:cNvPr id="31" name="object 8"/>
          <p:cNvSpPr/>
          <p:nvPr/>
        </p:nvSpPr>
        <p:spPr>
          <a:xfrm>
            <a:off x="17328177" y="2537123"/>
            <a:ext cx="400050" cy="400685"/>
          </a:xfrm>
          <a:custGeom>
            <a:avLst/>
            <a:gdLst/>
            <a:ahLst/>
            <a:cxnLst/>
            <a:rect l="l" t="t" r="r" b="b"/>
            <a:pathLst>
              <a:path w="400050" h="400685">
                <a:moveTo>
                  <a:pt x="0" y="97041"/>
                </a:moveTo>
                <a:lnTo>
                  <a:pt x="97014" y="0"/>
                </a:lnTo>
                <a:lnTo>
                  <a:pt x="199996" y="102998"/>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pic>
        <p:nvPicPr>
          <p:cNvPr id="8194" name="Picture 2" descr="image_2024-02-26_12-24-05"/>
          <p:cNvPicPr>
            <a:picLocks noChangeAspect="1" noChangeArrowheads="1"/>
          </p:cNvPicPr>
          <p:nvPr/>
        </p:nvPicPr>
        <p:blipFill>
          <a:blip r:embed="rId3">
            <a:extLst>
              <a:ext uri="{28A0092B-C50C-407E-A947-70E740481C1C}">
                <a14:useLocalDpi xmlns:a14="http://schemas.microsoft.com/office/drawing/2010/main" val="0"/>
              </a:ext>
            </a:extLst>
          </a:blip>
          <a:srcRect l="28395" t="4759" b="6967"/>
          <a:stretch>
            <a:fillRect/>
          </a:stretch>
        </p:blipFill>
        <p:spPr bwMode="auto">
          <a:xfrm>
            <a:off x="9779000" y="6192837"/>
            <a:ext cx="6808787"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p:nvPr/>
        </p:nvSpPr>
        <p:spPr>
          <a:xfrm>
            <a:off x="11435344" y="5823505"/>
            <a:ext cx="3659976" cy="369332"/>
          </a:xfrm>
          <a:prstGeom prst="rect">
            <a:avLst/>
          </a:prstGeom>
        </p:spPr>
        <p:txBody>
          <a:bodyPr wrap="none">
            <a:spAutoFit/>
          </a:bodyPr>
          <a:lstStyle/>
          <a:p>
            <a:r>
              <a:rPr lang="uk-UA" b="1" dirty="0"/>
              <a:t>Приклад </a:t>
            </a:r>
            <a:r>
              <a:rPr lang="uk-UA" b="1" dirty="0" err="1"/>
              <a:t>DDQNwithGA</a:t>
            </a:r>
            <a:r>
              <a:rPr lang="uk-UA" b="1" dirty="0"/>
              <a:t> моделі:</a:t>
            </a:r>
            <a:endParaRPr lang="ru-RU" b="1"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9950" y="2349416"/>
            <a:ext cx="6808787"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49" y="6216650"/>
            <a:ext cx="6815137"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49" y="2439293"/>
            <a:ext cx="6754813" cy="3386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063750" y="2047637"/>
            <a:ext cx="3972562" cy="369332"/>
          </a:xfrm>
          <a:prstGeom prst="rect">
            <a:avLst/>
          </a:prstGeom>
        </p:spPr>
        <p:txBody>
          <a:bodyPr wrap="none">
            <a:spAutoFit/>
          </a:bodyPr>
          <a:lstStyle/>
          <a:p>
            <a:r>
              <a:rPr lang="ru-RU" b="1" dirty="0" smtClean="0"/>
              <a:t>Приклад </a:t>
            </a:r>
            <a:r>
              <a:rPr lang="ru-RU" b="1" dirty="0" err="1" smtClean="0"/>
              <a:t>генетичного</a:t>
            </a:r>
            <a:r>
              <a:rPr lang="ru-RU" b="1" dirty="0" smtClean="0"/>
              <a:t> алгоритму</a:t>
            </a:r>
            <a:r>
              <a:rPr lang="ru-RU" dirty="0" smtClean="0"/>
              <a:t>:</a:t>
            </a:r>
            <a:endParaRPr lang="ru-RU" dirty="0"/>
          </a:p>
        </p:txBody>
      </p:sp>
      <p:sp>
        <p:nvSpPr>
          <p:cNvPr id="4" name="Прямоугольник 3"/>
          <p:cNvSpPr/>
          <p:nvPr/>
        </p:nvSpPr>
        <p:spPr>
          <a:xfrm>
            <a:off x="2063750" y="5847318"/>
            <a:ext cx="3031599" cy="369332"/>
          </a:xfrm>
          <a:prstGeom prst="rect">
            <a:avLst/>
          </a:prstGeom>
        </p:spPr>
        <p:txBody>
          <a:bodyPr wrap="none">
            <a:spAutoFit/>
          </a:bodyPr>
          <a:lstStyle/>
          <a:p>
            <a:r>
              <a:rPr lang="ru-RU" b="1" dirty="0" smtClean="0"/>
              <a:t>Приклад </a:t>
            </a:r>
            <a:r>
              <a:rPr lang="ru-RU" b="1" dirty="0" err="1" smtClean="0"/>
              <a:t>нейроеволюції</a:t>
            </a:r>
            <a:r>
              <a:rPr lang="ru-RU" b="1" dirty="0" smtClean="0"/>
              <a:t>:</a:t>
            </a:r>
            <a:endParaRPr lang="ru-RU" b="1" dirty="0"/>
          </a:p>
        </p:txBody>
      </p:sp>
      <p:sp>
        <p:nvSpPr>
          <p:cNvPr id="8" name="Прямоугольник 7"/>
          <p:cNvSpPr/>
          <p:nvPr/>
        </p:nvSpPr>
        <p:spPr>
          <a:xfrm>
            <a:off x="9150350" y="1954872"/>
            <a:ext cx="9150350" cy="369332"/>
          </a:xfrm>
          <a:prstGeom prst="rect">
            <a:avLst/>
          </a:prstGeom>
        </p:spPr>
        <p:txBody>
          <a:bodyPr>
            <a:spAutoFit/>
          </a:bodyPr>
          <a:lstStyle/>
          <a:p>
            <a:r>
              <a:rPr lang="ru-RU" b="1" dirty="0" smtClean="0"/>
              <a:t>Приклад </a:t>
            </a:r>
            <a:r>
              <a:rPr lang="ru-RU" b="1" dirty="0" err="1" smtClean="0"/>
              <a:t>навчання</a:t>
            </a:r>
            <a:r>
              <a:rPr lang="ru-RU" b="1" dirty="0" smtClean="0"/>
              <a:t> з </a:t>
            </a:r>
            <a:r>
              <a:rPr lang="ru-RU" b="1" dirty="0" err="1" smtClean="0"/>
              <a:t>використанням</a:t>
            </a:r>
            <a:r>
              <a:rPr lang="ru-RU" b="1" dirty="0" smtClean="0"/>
              <a:t> </a:t>
            </a:r>
            <a:r>
              <a:rPr lang="ru-RU" b="1" dirty="0" err="1" smtClean="0"/>
              <a:t>нейронної</a:t>
            </a:r>
            <a:r>
              <a:rPr lang="ru-RU" b="1" dirty="0" smtClean="0"/>
              <a:t> </a:t>
            </a:r>
            <a:r>
              <a:rPr lang="ru-RU" b="1" dirty="0" err="1" smtClean="0"/>
              <a:t>мережі</a:t>
            </a:r>
            <a:r>
              <a:rPr lang="ru-RU" b="1" dirty="0" smtClean="0"/>
              <a:t> з </a:t>
            </a:r>
            <a:r>
              <a:rPr lang="ru-RU" b="1" dirty="0" err="1" smtClean="0"/>
              <a:t>підкріпленям</a:t>
            </a:r>
            <a:r>
              <a:rPr lang="ru-RU" b="1" dirty="0" smtClean="0"/>
              <a:t>:</a:t>
            </a:r>
            <a:endParaRPr lang="ru-RU" b="1" dirty="0"/>
          </a:p>
        </p:txBody>
      </p:sp>
    </p:spTree>
    <p:extLst>
      <p:ext uri="{BB962C8B-B14F-4D97-AF65-F5344CB8AC3E}">
        <p14:creationId xmlns:p14="http://schemas.microsoft.com/office/powerpoint/2010/main" val="31136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7328177" y="788875"/>
            <a:ext cx="400050" cy="400685"/>
          </a:xfrm>
          <a:custGeom>
            <a:avLst/>
            <a:gdLst/>
            <a:ahLst/>
            <a:cxnLst/>
            <a:rect l="l" t="t" r="r" b="b"/>
            <a:pathLst>
              <a:path w="400050" h="400684">
                <a:moveTo>
                  <a:pt x="0" y="97041"/>
                </a:moveTo>
                <a:lnTo>
                  <a:pt x="97014" y="0"/>
                </a:lnTo>
                <a:lnTo>
                  <a:pt x="199996" y="103024"/>
                </a:lnTo>
                <a:lnTo>
                  <a:pt x="302978" y="0"/>
                </a:lnTo>
                <a:lnTo>
                  <a:pt x="399992" y="97041"/>
                </a:lnTo>
                <a:lnTo>
                  <a:pt x="297010" y="200053"/>
                </a:lnTo>
                <a:lnTo>
                  <a:pt x="399992" y="303077"/>
                </a:lnTo>
                <a:lnTo>
                  <a:pt x="302978" y="400118"/>
                </a:lnTo>
                <a:lnTo>
                  <a:pt x="199996" y="297094"/>
                </a:lnTo>
                <a:lnTo>
                  <a:pt x="97014" y="400118"/>
                </a:lnTo>
                <a:lnTo>
                  <a:pt x="0" y="303077"/>
                </a:lnTo>
                <a:lnTo>
                  <a:pt x="102982" y="200053"/>
                </a:lnTo>
                <a:lnTo>
                  <a:pt x="0" y="97041"/>
                </a:lnTo>
                <a:close/>
              </a:path>
            </a:pathLst>
          </a:custGeom>
          <a:ln w="19405">
            <a:solidFill>
              <a:srgbClr val="222020"/>
            </a:solidFill>
          </a:ln>
        </p:spPr>
        <p:txBody>
          <a:bodyPr wrap="square" lIns="0" tIns="0" rIns="0" bIns="0" rtlCol="0"/>
          <a:lstStyle/>
          <a:p>
            <a:endParaRPr/>
          </a:p>
        </p:txBody>
      </p:sp>
      <p:sp>
        <p:nvSpPr>
          <p:cNvPr id="6" name="object 6"/>
          <p:cNvSpPr/>
          <p:nvPr/>
        </p:nvSpPr>
        <p:spPr>
          <a:xfrm>
            <a:off x="17328177" y="1371874"/>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7" name="object 7"/>
          <p:cNvSpPr/>
          <p:nvPr/>
        </p:nvSpPr>
        <p:spPr>
          <a:xfrm>
            <a:off x="17328177" y="1954873"/>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1" name="object 11"/>
          <p:cNvSpPr txBox="1">
            <a:spLocks noGrp="1"/>
          </p:cNvSpPr>
          <p:nvPr>
            <p:ph type="title"/>
          </p:nvPr>
        </p:nvSpPr>
        <p:spPr>
          <a:xfrm>
            <a:off x="920750" y="903303"/>
            <a:ext cx="15779750" cy="1051570"/>
          </a:xfrm>
          <a:prstGeom prst="rect">
            <a:avLst/>
          </a:prstGeom>
        </p:spPr>
        <p:txBody>
          <a:bodyPr vert="horz" wrap="square" lIns="0" tIns="12700" rIns="0" bIns="0" rtlCol="0">
            <a:spAutoFit/>
          </a:bodyPr>
          <a:lstStyle/>
          <a:p>
            <a:pPr marL="12700" algn="ctr">
              <a:lnSpc>
                <a:spcPct val="100000"/>
              </a:lnSpc>
              <a:spcBef>
                <a:spcPts val="100"/>
              </a:spcBef>
            </a:pPr>
            <a:r>
              <a:rPr lang="uk-UA" spc="-10" dirty="0" smtClean="0"/>
              <a:t>Довше спостереження</a:t>
            </a:r>
            <a:endParaRPr spc="-10" dirty="0"/>
          </a:p>
        </p:txBody>
      </p:sp>
      <p:sp>
        <p:nvSpPr>
          <p:cNvPr id="31" name="object 8"/>
          <p:cNvSpPr/>
          <p:nvPr/>
        </p:nvSpPr>
        <p:spPr>
          <a:xfrm>
            <a:off x="17328177" y="2537123"/>
            <a:ext cx="400050" cy="400685"/>
          </a:xfrm>
          <a:custGeom>
            <a:avLst/>
            <a:gdLst/>
            <a:ahLst/>
            <a:cxnLst/>
            <a:rect l="l" t="t" r="r" b="b"/>
            <a:pathLst>
              <a:path w="400050" h="400685">
                <a:moveTo>
                  <a:pt x="0" y="97041"/>
                </a:moveTo>
                <a:lnTo>
                  <a:pt x="97014" y="0"/>
                </a:lnTo>
                <a:lnTo>
                  <a:pt x="199996" y="102998"/>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pic>
        <p:nvPicPr>
          <p:cNvPr id="7170" name="Picture 2" descr="image_2024-02-27_17-03-03"/>
          <p:cNvPicPr>
            <a:picLocks noChangeAspect="1" noChangeArrowheads="1"/>
          </p:cNvPicPr>
          <p:nvPr/>
        </p:nvPicPr>
        <p:blipFill>
          <a:blip r:embed="rId3">
            <a:extLst>
              <a:ext uri="{28A0092B-C50C-407E-A947-70E740481C1C}">
                <a14:useLocalDpi xmlns:a14="http://schemas.microsoft.com/office/drawing/2010/main" val="0"/>
              </a:ext>
            </a:extLst>
          </a:blip>
          <a:srcRect l="28706" t="7140" r="623" b="7307"/>
          <a:stretch>
            <a:fillRect/>
          </a:stretch>
        </p:blipFill>
        <p:spPr bwMode="auto">
          <a:xfrm>
            <a:off x="2825750" y="1932667"/>
            <a:ext cx="12496800" cy="836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8424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25950" y="1035050"/>
            <a:ext cx="12524220" cy="1027845"/>
          </a:xfrm>
          <a:prstGeom prst="rect">
            <a:avLst/>
          </a:prstGeom>
        </p:spPr>
        <p:txBody>
          <a:bodyPr vert="horz" wrap="square" lIns="0" tIns="12065" rIns="0" bIns="0" rtlCol="0">
            <a:spAutoFit/>
          </a:bodyPr>
          <a:lstStyle/>
          <a:p>
            <a:pPr marL="12700">
              <a:lnSpc>
                <a:spcPct val="100000"/>
              </a:lnSpc>
              <a:spcBef>
                <a:spcPts val="95"/>
              </a:spcBef>
            </a:pPr>
            <a:r>
              <a:rPr sz="6600" spc="35" dirty="0" err="1" smtClean="0"/>
              <a:t>Висновок</a:t>
            </a:r>
            <a:r>
              <a:rPr lang="uk-UA" sz="6600" spc="35" dirty="0" smtClean="0"/>
              <a:t> тестування</a:t>
            </a:r>
            <a:endParaRPr sz="6600" dirty="0"/>
          </a:p>
        </p:txBody>
      </p:sp>
      <p:sp>
        <p:nvSpPr>
          <p:cNvPr id="3" name="Прямоугольник 2"/>
          <p:cNvSpPr/>
          <p:nvPr/>
        </p:nvSpPr>
        <p:spPr>
          <a:xfrm>
            <a:off x="768350" y="2406650"/>
            <a:ext cx="9150350" cy="6555641"/>
          </a:xfrm>
          <a:prstGeom prst="rect">
            <a:avLst/>
          </a:prstGeom>
        </p:spPr>
        <p:txBody>
          <a:bodyPr>
            <a:spAutoFit/>
          </a:bodyPr>
          <a:lstStyle/>
          <a:p>
            <a:r>
              <a:rPr lang="ru-RU" sz="2800" dirty="0" err="1" smtClean="0"/>
              <a:t>Інтеграція</a:t>
            </a:r>
            <a:r>
              <a:rPr lang="ru-RU" sz="2800" dirty="0" smtClean="0"/>
              <a:t> </a:t>
            </a:r>
            <a:r>
              <a:rPr lang="ru-RU" sz="2800" dirty="0" err="1" smtClean="0"/>
              <a:t>нейронних</a:t>
            </a:r>
            <a:r>
              <a:rPr lang="ru-RU" sz="2800" dirty="0" smtClean="0"/>
              <a:t> мереж з </a:t>
            </a:r>
            <a:r>
              <a:rPr lang="ru-RU" sz="2800" dirty="0" err="1" smtClean="0"/>
              <a:t>підкріпленням</a:t>
            </a:r>
            <a:r>
              <a:rPr lang="ru-RU" sz="2800" dirty="0" smtClean="0"/>
              <a:t> </a:t>
            </a:r>
            <a:r>
              <a:rPr lang="ru-RU" sz="2800" dirty="0" err="1" smtClean="0"/>
              <a:t>із</a:t>
            </a:r>
            <a:r>
              <a:rPr lang="ru-RU" sz="2800" dirty="0" smtClean="0"/>
              <a:t> </a:t>
            </a:r>
            <a:r>
              <a:rPr lang="ru-RU" sz="2800" dirty="0" err="1" smtClean="0"/>
              <a:t>генетичними</a:t>
            </a:r>
            <a:r>
              <a:rPr lang="ru-RU" sz="2800" dirty="0" smtClean="0"/>
              <a:t> алгоритмами </a:t>
            </a:r>
            <a:r>
              <a:rPr lang="ru-RU" sz="2800" b="1" dirty="0" err="1" smtClean="0"/>
              <a:t>показує</a:t>
            </a:r>
            <a:r>
              <a:rPr lang="ru-RU" sz="2800" b="1" dirty="0" smtClean="0"/>
              <a:t> </a:t>
            </a:r>
            <a:r>
              <a:rPr lang="ru-RU" sz="2800" b="1" dirty="0" err="1" smtClean="0"/>
              <a:t>здатність</a:t>
            </a:r>
            <a:r>
              <a:rPr lang="ru-RU" sz="2800" b="1" dirty="0" smtClean="0"/>
              <a:t> до </a:t>
            </a:r>
            <a:r>
              <a:rPr lang="ru-RU" sz="2800" b="1" dirty="0" err="1" smtClean="0"/>
              <a:t>ефективного</a:t>
            </a:r>
            <a:r>
              <a:rPr lang="ru-RU" sz="2800" b="1" dirty="0" smtClean="0"/>
              <a:t> </a:t>
            </a:r>
            <a:r>
              <a:rPr lang="ru-RU" sz="2800" b="1" dirty="0" err="1" smtClean="0"/>
              <a:t>навчання</a:t>
            </a:r>
            <a:r>
              <a:rPr lang="ru-RU" sz="2800" b="1" dirty="0" smtClean="0"/>
              <a:t> та </a:t>
            </a:r>
            <a:r>
              <a:rPr lang="ru-RU" sz="2800" b="1" dirty="0" err="1" smtClean="0"/>
              <a:t>адаптації</a:t>
            </a:r>
            <a:r>
              <a:rPr lang="ru-RU" sz="2800" dirty="0" smtClean="0"/>
              <a:t>. </a:t>
            </a:r>
            <a:r>
              <a:rPr lang="en-US" sz="2800" dirty="0" err="1" smtClean="0">
                <a:latin typeface="Tw Cen MT" panose="020B0602020104020603" pitchFamily="34" charset="0"/>
              </a:rPr>
              <a:t>DDQNwithGA</a:t>
            </a:r>
            <a:r>
              <a:rPr lang="en-US" sz="2800" dirty="0" smtClean="0">
                <a:latin typeface="Tw Cen MT" panose="020B0602020104020603" pitchFamily="34" charset="0"/>
              </a:rPr>
              <a:t>, </a:t>
            </a:r>
            <a:r>
              <a:rPr lang="ru-RU" sz="2800" dirty="0" err="1" smtClean="0"/>
              <a:t>зокрема</a:t>
            </a:r>
            <a:r>
              <a:rPr lang="ru-RU" sz="2800" dirty="0" smtClean="0"/>
              <a:t>, </a:t>
            </a:r>
            <a:r>
              <a:rPr lang="ru-RU" sz="2800" b="1" dirty="0" err="1" smtClean="0"/>
              <a:t>демонструє</a:t>
            </a:r>
            <a:r>
              <a:rPr lang="ru-RU" sz="2800" b="1" dirty="0" smtClean="0"/>
              <a:t> </a:t>
            </a:r>
            <a:r>
              <a:rPr lang="ru-RU" sz="2800" b="1" dirty="0" err="1" smtClean="0"/>
              <a:t>здатність</a:t>
            </a:r>
            <a:r>
              <a:rPr lang="ru-RU" sz="2800" b="1" dirty="0" smtClean="0"/>
              <a:t> до </a:t>
            </a:r>
            <a:r>
              <a:rPr lang="ru-RU" sz="2800" b="1" dirty="0" err="1" smtClean="0"/>
              <a:t>підтримки</a:t>
            </a:r>
            <a:r>
              <a:rPr lang="ru-RU" sz="2800" b="1" dirty="0" smtClean="0"/>
              <a:t> </a:t>
            </a:r>
            <a:r>
              <a:rPr lang="ru-RU" sz="2800" b="1" dirty="0" err="1" smtClean="0"/>
              <a:t>стабільної</a:t>
            </a:r>
            <a:r>
              <a:rPr lang="ru-RU" sz="2800" b="1" dirty="0" smtClean="0"/>
              <a:t> </a:t>
            </a:r>
            <a:r>
              <a:rPr lang="ru-RU" sz="2800" b="1" dirty="0" err="1" smtClean="0"/>
              <a:t>продуктивності</a:t>
            </a:r>
            <a:r>
              <a:rPr lang="ru-RU" sz="2800" b="1" dirty="0" smtClean="0"/>
              <a:t> на </a:t>
            </a:r>
            <a:r>
              <a:rPr lang="ru-RU" sz="2800" b="1" dirty="0" err="1" smtClean="0"/>
              <a:t>довгій</a:t>
            </a:r>
            <a:r>
              <a:rPr lang="ru-RU" sz="2800" b="1" dirty="0" smtClean="0"/>
              <a:t> </a:t>
            </a:r>
            <a:r>
              <a:rPr lang="ru-RU" sz="2800" b="1" dirty="0" err="1" smtClean="0"/>
              <a:t>дистанції</a:t>
            </a:r>
            <a:r>
              <a:rPr lang="ru-RU" sz="2800" dirty="0" smtClean="0"/>
              <a:t>, </a:t>
            </a:r>
            <a:r>
              <a:rPr lang="ru-RU" sz="2800" dirty="0" err="1" smtClean="0"/>
              <a:t>зменшуючи</a:t>
            </a:r>
            <a:r>
              <a:rPr lang="ru-RU" sz="2800" dirty="0" smtClean="0"/>
              <a:t> </a:t>
            </a:r>
            <a:r>
              <a:rPr lang="ru-RU" sz="2800" dirty="0" err="1" smtClean="0"/>
              <a:t>волатильність</a:t>
            </a:r>
            <a:r>
              <a:rPr lang="ru-RU" sz="2800" dirty="0" smtClean="0"/>
              <a:t> </a:t>
            </a:r>
            <a:r>
              <a:rPr lang="ru-RU" sz="2800" dirty="0" err="1" smtClean="0"/>
              <a:t>помилок</a:t>
            </a:r>
            <a:r>
              <a:rPr lang="ru-RU" sz="2800" dirty="0" smtClean="0"/>
              <a:t> та </a:t>
            </a:r>
            <a:r>
              <a:rPr lang="ru-RU" sz="2800" dirty="0" err="1" smtClean="0"/>
              <a:t>продовжуючи</a:t>
            </a:r>
            <a:r>
              <a:rPr lang="ru-RU" sz="2800" dirty="0" smtClean="0"/>
              <a:t> </a:t>
            </a:r>
            <a:r>
              <a:rPr lang="ru-RU" sz="2800" dirty="0" err="1" smtClean="0"/>
              <a:t>пошук</a:t>
            </a:r>
            <a:r>
              <a:rPr lang="ru-RU" sz="2800" dirty="0" smtClean="0"/>
              <a:t> </a:t>
            </a:r>
            <a:r>
              <a:rPr lang="ru-RU" sz="2800" dirty="0" err="1" smtClean="0"/>
              <a:t>оптимальних</a:t>
            </a:r>
            <a:r>
              <a:rPr lang="ru-RU" sz="2800" dirty="0" smtClean="0"/>
              <a:t> </a:t>
            </a:r>
            <a:r>
              <a:rPr lang="ru-RU" sz="2800" dirty="0" err="1" smtClean="0"/>
              <a:t>рішень</a:t>
            </a:r>
            <a:r>
              <a:rPr lang="ru-RU" sz="2800" dirty="0" smtClean="0"/>
              <a:t>, </a:t>
            </a:r>
            <a:r>
              <a:rPr lang="ru-RU" sz="2800" dirty="0" err="1" smtClean="0"/>
              <a:t>що</a:t>
            </a:r>
            <a:r>
              <a:rPr lang="ru-RU" sz="2800" dirty="0" smtClean="0"/>
              <a:t> </a:t>
            </a:r>
            <a:r>
              <a:rPr lang="ru-RU" sz="2800" dirty="0" err="1" smtClean="0"/>
              <a:t>може</a:t>
            </a:r>
            <a:r>
              <a:rPr lang="ru-RU" sz="2800" dirty="0" smtClean="0"/>
              <a:t> бути </a:t>
            </a:r>
            <a:r>
              <a:rPr lang="ru-RU" sz="2800" dirty="0" err="1" smtClean="0"/>
              <a:t>корисним</a:t>
            </a:r>
            <a:r>
              <a:rPr lang="ru-RU" sz="2800" dirty="0" smtClean="0"/>
              <a:t> для </a:t>
            </a:r>
            <a:r>
              <a:rPr lang="ru-RU" sz="2800" dirty="0" err="1" smtClean="0"/>
              <a:t>складних</a:t>
            </a:r>
            <a:r>
              <a:rPr lang="ru-RU" sz="2800" dirty="0" smtClean="0"/>
              <a:t> задач, де </a:t>
            </a:r>
            <a:r>
              <a:rPr lang="ru-RU" sz="2800" dirty="0" err="1" smtClean="0"/>
              <a:t>середовище</a:t>
            </a:r>
            <a:r>
              <a:rPr lang="ru-RU" sz="2800" dirty="0" smtClean="0"/>
              <a:t> </a:t>
            </a:r>
            <a:r>
              <a:rPr lang="ru-RU" sz="2800" dirty="0" err="1" smtClean="0"/>
              <a:t>постійно</a:t>
            </a:r>
            <a:r>
              <a:rPr lang="ru-RU" sz="2800" dirty="0" smtClean="0"/>
              <a:t> </a:t>
            </a:r>
            <a:r>
              <a:rPr lang="ru-RU" sz="2800" dirty="0" err="1" smtClean="0"/>
              <a:t>змінюється</a:t>
            </a:r>
            <a:r>
              <a:rPr lang="ru-RU" sz="2800" dirty="0" smtClean="0"/>
              <a:t>.</a:t>
            </a:r>
          </a:p>
          <a:p>
            <a:r>
              <a:rPr lang="ru-RU" sz="2800" dirty="0" err="1" smtClean="0"/>
              <a:t>Загалом</a:t>
            </a:r>
            <a:r>
              <a:rPr lang="ru-RU" sz="2800" dirty="0" smtClean="0"/>
              <a:t>, </a:t>
            </a:r>
            <a:r>
              <a:rPr lang="ru-RU" sz="2800" dirty="0" err="1" smtClean="0"/>
              <a:t>результати</a:t>
            </a:r>
            <a:r>
              <a:rPr lang="ru-RU" sz="2800" dirty="0" smtClean="0"/>
              <a:t> </a:t>
            </a:r>
            <a:r>
              <a:rPr lang="ru-RU" sz="2800" dirty="0" err="1" smtClean="0"/>
              <a:t>вказують</a:t>
            </a:r>
            <a:r>
              <a:rPr lang="ru-RU" sz="2800" dirty="0" smtClean="0"/>
              <a:t> на те, </a:t>
            </a:r>
            <a:r>
              <a:rPr lang="ru-RU" sz="2800" dirty="0" err="1" smtClean="0"/>
              <a:t>що</a:t>
            </a:r>
            <a:r>
              <a:rPr lang="ru-RU" sz="2800" dirty="0" smtClean="0"/>
              <a:t> </a:t>
            </a:r>
            <a:r>
              <a:rPr lang="ru-RU" sz="2800" b="1" dirty="0" err="1" smtClean="0"/>
              <a:t>динамічна</a:t>
            </a:r>
            <a:r>
              <a:rPr lang="ru-RU" sz="2800" b="1" dirty="0" smtClean="0"/>
              <a:t> </a:t>
            </a:r>
            <a:r>
              <a:rPr lang="ru-RU" sz="2800" b="1" dirty="0" err="1" smtClean="0"/>
              <a:t>адаптація</a:t>
            </a:r>
            <a:r>
              <a:rPr lang="ru-RU" sz="2800" b="1" dirty="0" smtClean="0"/>
              <a:t> </a:t>
            </a:r>
            <a:r>
              <a:rPr lang="ru-RU" sz="2800" b="1" dirty="0" err="1" smtClean="0"/>
              <a:t>гіперпараметрів</a:t>
            </a:r>
            <a:r>
              <a:rPr lang="ru-RU" sz="2800" b="1" dirty="0" smtClean="0"/>
              <a:t> і </a:t>
            </a:r>
            <a:r>
              <a:rPr lang="ru-RU" sz="2800" b="1" dirty="0" err="1" smtClean="0"/>
              <a:t>продовження</a:t>
            </a:r>
            <a:r>
              <a:rPr lang="ru-RU" sz="2800" b="1" dirty="0" smtClean="0"/>
              <a:t> </a:t>
            </a:r>
            <a:r>
              <a:rPr lang="ru-RU" sz="2800" b="1" dirty="0" err="1" smtClean="0"/>
              <a:t>експлорації</a:t>
            </a:r>
            <a:r>
              <a:rPr lang="ru-RU" sz="2800" b="1" dirty="0" smtClean="0"/>
              <a:t>, </a:t>
            </a:r>
            <a:r>
              <a:rPr lang="ru-RU" sz="2800" b="1" dirty="0" err="1" smtClean="0"/>
              <a:t>навіть</a:t>
            </a:r>
            <a:r>
              <a:rPr lang="ru-RU" sz="2800" b="1" dirty="0" smtClean="0"/>
              <a:t> </a:t>
            </a:r>
            <a:r>
              <a:rPr lang="ru-RU" sz="2800" b="1" dirty="0" err="1" smtClean="0"/>
              <a:t>після</a:t>
            </a:r>
            <a:r>
              <a:rPr lang="ru-RU" sz="2800" b="1" dirty="0" smtClean="0"/>
              <a:t> </a:t>
            </a:r>
            <a:r>
              <a:rPr lang="ru-RU" sz="2800" b="1" dirty="0" err="1" smtClean="0"/>
              <a:t>досягнення</a:t>
            </a:r>
            <a:r>
              <a:rPr lang="ru-RU" sz="2800" b="1" dirty="0" smtClean="0"/>
              <a:t> </a:t>
            </a:r>
            <a:r>
              <a:rPr lang="ru-RU" sz="2800" b="1" dirty="0" err="1" smtClean="0"/>
              <a:t>стабілізації</a:t>
            </a:r>
            <a:r>
              <a:rPr lang="ru-RU" sz="2800" b="1" dirty="0" smtClean="0"/>
              <a:t>, є </a:t>
            </a:r>
            <a:r>
              <a:rPr lang="ru-RU" sz="2800" b="1" dirty="0" err="1" smtClean="0"/>
              <a:t>ключовими</a:t>
            </a:r>
            <a:r>
              <a:rPr lang="ru-RU" sz="2800" b="1" dirty="0" smtClean="0"/>
              <a:t> для </a:t>
            </a:r>
            <a:r>
              <a:rPr lang="ru-RU" sz="2800" b="1" dirty="0" err="1" smtClean="0"/>
              <a:t>покращення</a:t>
            </a:r>
            <a:r>
              <a:rPr lang="ru-RU" sz="2800" b="1" dirty="0" smtClean="0"/>
              <a:t> </a:t>
            </a:r>
            <a:r>
              <a:rPr lang="ru-RU" sz="2800" b="1" dirty="0" err="1" smtClean="0"/>
              <a:t>ефективності</a:t>
            </a:r>
            <a:r>
              <a:rPr lang="ru-RU" sz="2800" b="1" dirty="0" smtClean="0"/>
              <a:t> </a:t>
            </a:r>
            <a:r>
              <a:rPr lang="ru-RU" sz="2800" b="1" dirty="0" err="1" smtClean="0"/>
              <a:t>навчання</a:t>
            </a:r>
            <a:r>
              <a:rPr lang="ru-RU" sz="2800" b="1" dirty="0" smtClean="0"/>
              <a:t> </a:t>
            </a:r>
            <a:r>
              <a:rPr lang="ru-RU" sz="2800" b="1" dirty="0" err="1" smtClean="0"/>
              <a:t>алгоритмів</a:t>
            </a:r>
            <a:r>
              <a:rPr lang="ru-RU" sz="2800" b="1" dirty="0" smtClean="0"/>
              <a:t> машинного </a:t>
            </a:r>
            <a:r>
              <a:rPr lang="ru-RU" sz="2800" b="1" dirty="0" err="1" smtClean="0"/>
              <a:t>навчання</a:t>
            </a:r>
            <a:r>
              <a:rPr lang="ru-RU" sz="2800" dirty="0" smtClean="0"/>
              <a:t>, особливо в </a:t>
            </a:r>
            <a:r>
              <a:rPr lang="ru-RU" sz="2800" dirty="0" err="1" smtClean="0"/>
              <a:t>умовах</a:t>
            </a:r>
            <a:r>
              <a:rPr lang="ru-RU" sz="2800" dirty="0" smtClean="0"/>
              <a:t>, </a:t>
            </a:r>
            <a:r>
              <a:rPr lang="ru-RU" sz="2800" dirty="0" err="1" smtClean="0"/>
              <a:t>що</a:t>
            </a:r>
            <a:r>
              <a:rPr lang="ru-RU" sz="2800" dirty="0" smtClean="0"/>
              <a:t> </a:t>
            </a:r>
            <a:r>
              <a:rPr lang="ru-RU" sz="2800" dirty="0" err="1" smtClean="0"/>
              <a:t>постійно</a:t>
            </a:r>
            <a:r>
              <a:rPr lang="ru-RU" sz="2800" dirty="0" smtClean="0"/>
              <a:t> </a:t>
            </a:r>
            <a:r>
              <a:rPr lang="ru-RU" sz="2800" dirty="0" err="1" smtClean="0"/>
              <a:t>змінюються</a:t>
            </a:r>
            <a:r>
              <a:rPr lang="ru-RU" sz="2800" dirty="0" smtClean="0"/>
              <a:t>.</a:t>
            </a:r>
            <a:endParaRPr lang="ru-RU" sz="28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350" y="2406650"/>
            <a:ext cx="8382000" cy="789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30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13" y="6822133"/>
            <a:ext cx="18292445" cy="3470910"/>
            <a:chOff x="-5913" y="6822133"/>
            <a:chExt cx="18292445" cy="3470910"/>
          </a:xfrm>
        </p:grpSpPr>
        <p:sp>
          <p:nvSpPr>
            <p:cNvPr id="3" name="object 3"/>
            <p:cNvSpPr/>
            <p:nvPr/>
          </p:nvSpPr>
          <p:spPr>
            <a:xfrm>
              <a:off x="0" y="6828047"/>
              <a:ext cx="5034915" cy="3459479"/>
            </a:xfrm>
            <a:custGeom>
              <a:avLst/>
              <a:gdLst/>
              <a:ahLst/>
              <a:cxnLst/>
              <a:rect l="l" t="t" r="r" b="b"/>
              <a:pathLst>
                <a:path w="5034915" h="3459479">
                  <a:moveTo>
                    <a:pt x="0" y="268774"/>
                  </a:moveTo>
                  <a:lnTo>
                    <a:pt x="1860622" y="0"/>
                  </a:lnTo>
                  <a:lnTo>
                    <a:pt x="1461983" y="953124"/>
                  </a:lnTo>
                  <a:lnTo>
                    <a:pt x="2333046" y="642884"/>
                  </a:lnTo>
                  <a:lnTo>
                    <a:pt x="2823379" y="1170100"/>
                  </a:lnTo>
                  <a:lnTo>
                    <a:pt x="3764169" y="1077372"/>
                  </a:lnTo>
                  <a:lnTo>
                    <a:pt x="3815581" y="1763412"/>
                  </a:lnTo>
                  <a:lnTo>
                    <a:pt x="5034460" y="2352943"/>
                  </a:lnTo>
                  <a:lnTo>
                    <a:pt x="4162613" y="3458950"/>
                  </a:lnTo>
                </a:path>
              </a:pathLst>
            </a:custGeom>
            <a:ln w="11827">
              <a:solidFill>
                <a:srgbClr val="222020"/>
              </a:solidFill>
            </a:ln>
          </p:spPr>
          <p:txBody>
            <a:bodyPr wrap="square" lIns="0" tIns="0" rIns="0" bIns="0" rtlCol="0"/>
            <a:lstStyle/>
            <a:p>
              <a:endParaRPr/>
            </a:p>
          </p:txBody>
        </p:sp>
        <p:sp>
          <p:nvSpPr>
            <p:cNvPr id="4" name="object 4"/>
            <p:cNvSpPr/>
            <p:nvPr/>
          </p:nvSpPr>
          <p:spPr>
            <a:xfrm>
              <a:off x="-719" y="9399600"/>
              <a:ext cx="18287365" cy="886460"/>
            </a:xfrm>
            <a:custGeom>
              <a:avLst/>
              <a:gdLst/>
              <a:ahLst/>
              <a:cxnLst/>
              <a:rect l="l" t="t" r="r" b="b"/>
              <a:pathLst>
                <a:path w="18287365" h="886459">
                  <a:moveTo>
                    <a:pt x="18287195" y="0"/>
                  </a:moveTo>
                  <a:lnTo>
                    <a:pt x="0" y="0"/>
                  </a:lnTo>
                  <a:lnTo>
                    <a:pt x="0" y="886271"/>
                  </a:lnTo>
                  <a:lnTo>
                    <a:pt x="9143982" y="886271"/>
                  </a:lnTo>
                  <a:lnTo>
                    <a:pt x="18287195" y="886271"/>
                  </a:lnTo>
                  <a:lnTo>
                    <a:pt x="18287195" y="0"/>
                  </a:lnTo>
                  <a:close/>
                </a:path>
              </a:pathLst>
            </a:custGeom>
            <a:solidFill>
              <a:srgbClr val="222020"/>
            </a:solidFill>
          </p:spPr>
          <p:txBody>
            <a:bodyPr wrap="square" lIns="0" tIns="0" rIns="0" bIns="0" rtlCol="0"/>
            <a:lstStyle/>
            <a:p>
              <a:endParaRPr/>
            </a:p>
          </p:txBody>
        </p:sp>
      </p:grpSp>
      <p:sp>
        <p:nvSpPr>
          <p:cNvPr id="5" name="object 5"/>
          <p:cNvSpPr/>
          <p:nvPr/>
        </p:nvSpPr>
        <p:spPr>
          <a:xfrm>
            <a:off x="17328177" y="788875"/>
            <a:ext cx="400050" cy="400685"/>
          </a:xfrm>
          <a:custGeom>
            <a:avLst/>
            <a:gdLst/>
            <a:ahLst/>
            <a:cxnLst/>
            <a:rect l="l" t="t" r="r" b="b"/>
            <a:pathLst>
              <a:path w="400050" h="400684">
                <a:moveTo>
                  <a:pt x="0" y="97041"/>
                </a:moveTo>
                <a:lnTo>
                  <a:pt x="97014" y="0"/>
                </a:lnTo>
                <a:lnTo>
                  <a:pt x="199996" y="103024"/>
                </a:lnTo>
                <a:lnTo>
                  <a:pt x="302978" y="0"/>
                </a:lnTo>
                <a:lnTo>
                  <a:pt x="399992" y="97041"/>
                </a:lnTo>
                <a:lnTo>
                  <a:pt x="297010" y="200053"/>
                </a:lnTo>
                <a:lnTo>
                  <a:pt x="399992" y="303077"/>
                </a:lnTo>
                <a:lnTo>
                  <a:pt x="302978" y="400118"/>
                </a:lnTo>
                <a:lnTo>
                  <a:pt x="199996" y="297094"/>
                </a:lnTo>
                <a:lnTo>
                  <a:pt x="97014" y="400118"/>
                </a:lnTo>
                <a:lnTo>
                  <a:pt x="0" y="303077"/>
                </a:lnTo>
                <a:lnTo>
                  <a:pt x="102982" y="200053"/>
                </a:lnTo>
                <a:lnTo>
                  <a:pt x="0" y="97041"/>
                </a:lnTo>
                <a:close/>
              </a:path>
            </a:pathLst>
          </a:custGeom>
          <a:ln w="19405">
            <a:solidFill>
              <a:srgbClr val="222020"/>
            </a:solidFill>
          </a:ln>
        </p:spPr>
        <p:txBody>
          <a:bodyPr wrap="square" lIns="0" tIns="0" rIns="0" bIns="0" rtlCol="0"/>
          <a:lstStyle/>
          <a:p>
            <a:endParaRPr/>
          </a:p>
        </p:txBody>
      </p:sp>
      <p:sp>
        <p:nvSpPr>
          <p:cNvPr id="6" name="object 6"/>
          <p:cNvSpPr/>
          <p:nvPr/>
        </p:nvSpPr>
        <p:spPr>
          <a:xfrm>
            <a:off x="17328177" y="1371874"/>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7" name="object 7"/>
          <p:cNvSpPr/>
          <p:nvPr/>
        </p:nvSpPr>
        <p:spPr>
          <a:xfrm>
            <a:off x="17328177" y="1954873"/>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8" name="object 8"/>
          <p:cNvSpPr/>
          <p:nvPr/>
        </p:nvSpPr>
        <p:spPr>
          <a:xfrm>
            <a:off x="17328177" y="2537123"/>
            <a:ext cx="400050" cy="400685"/>
          </a:xfrm>
          <a:custGeom>
            <a:avLst/>
            <a:gdLst/>
            <a:ahLst/>
            <a:cxnLst/>
            <a:rect l="l" t="t" r="r" b="b"/>
            <a:pathLst>
              <a:path w="400050" h="400685">
                <a:moveTo>
                  <a:pt x="0" y="97041"/>
                </a:moveTo>
                <a:lnTo>
                  <a:pt x="97014" y="0"/>
                </a:lnTo>
                <a:lnTo>
                  <a:pt x="199996" y="102998"/>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9" name="object 9"/>
          <p:cNvSpPr/>
          <p:nvPr/>
        </p:nvSpPr>
        <p:spPr>
          <a:xfrm>
            <a:off x="17328177" y="3120109"/>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0" name="object 10"/>
          <p:cNvSpPr/>
          <p:nvPr/>
        </p:nvSpPr>
        <p:spPr>
          <a:xfrm>
            <a:off x="17328177" y="3703108"/>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4" name="object 14"/>
          <p:cNvSpPr/>
          <p:nvPr/>
        </p:nvSpPr>
        <p:spPr>
          <a:xfrm>
            <a:off x="7818107" y="8326031"/>
            <a:ext cx="548640" cy="548640"/>
          </a:xfrm>
          <a:custGeom>
            <a:avLst/>
            <a:gdLst/>
            <a:ahLst/>
            <a:cxnLst/>
            <a:rect l="l" t="t" r="r" b="b"/>
            <a:pathLst>
              <a:path w="548640" h="548640">
                <a:moveTo>
                  <a:pt x="548601" y="0"/>
                </a:moveTo>
                <a:lnTo>
                  <a:pt x="0" y="548589"/>
                </a:lnTo>
                <a:lnTo>
                  <a:pt x="548601" y="548589"/>
                </a:lnTo>
                <a:lnTo>
                  <a:pt x="548601" y="0"/>
                </a:lnTo>
                <a:close/>
              </a:path>
            </a:pathLst>
          </a:custGeom>
          <a:solidFill>
            <a:srgbClr val="222020"/>
          </a:solidFill>
        </p:spPr>
        <p:txBody>
          <a:bodyPr wrap="square" lIns="0" tIns="0" rIns="0" bIns="0" rtlCol="0"/>
          <a:lstStyle/>
          <a:p>
            <a:endParaRPr/>
          </a:p>
        </p:txBody>
      </p:sp>
      <p:sp>
        <p:nvSpPr>
          <p:cNvPr id="15" name="object 15"/>
          <p:cNvSpPr/>
          <p:nvPr/>
        </p:nvSpPr>
        <p:spPr>
          <a:xfrm>
            <a:off x="7152868" y="8326031"/>
            <a:ext cx="548640" cy="548640"/>
          </a:xfrm>
          <a:custGeom>
            <a:avLst/>
            <a:gdLst/>
            <a:ahLst/>
            <a:cxnLst/>
            <a:rect l="l" t="t" r="r" b="b"/>
            <a:pathLst>
              <a:path w="548640" h="548640">
                <a:moveTo>
                  <a:pt x="548614" y="0"/>
                </a:moveTo>
                <a:lnTo>
                  <a:pt x="0" y="548589"/>
                </a:lnTo>
                <a:lnTo>
                  <a:pt x="548614" y="548589"/>
                </a:lnTo>
                <a:lnTo>
                  <a:pt x="548614" y="0"/>
                </a:lnTo>
                <a:close/>
              </a:path>
            </a:pathLst>
          </a:custGeom>
          <a:solidFill>
            <a:srgbClr val="222020"/>
          </a:solidFill>
        </p:spPr>
        <p:txBody>
          <a:bodyPr wrap="square" lIns="0" tIns="0" rIns="0" bIns="0" rtlCol="0"/>
          <a:lstStyle/>
          <a:p>
            <a:endParaRPr/>
          </a:p>
        </p:txBody>
      </p:sp>
      <p:sp>
        <p:nvSpPr>
          <p:cNvPr id="16" name="object 16"/>
          <p:cNvSpPr/>
          <p:nvPr/>
        </p:nvSpPr>
        <p:spPr>
          <a:xfrm>
            <a:off x="6488353" y="8326031"/>
            <a:ext cx="548640" cy="548640"/>
          </a:xfrm>
          <a:custGeom>
            <a:avLst/>
            <a:gdLst/>
            <a:ahLst/>
            <a:cxnLst/>
            <a:rect l="l" t="t" r="r" b="b"/>
            <a:pathLst>
              <a:path w="548640" h="548640">
                <a:moveTo>
                  <a:pt x="548601" y="0"/>
                </a:moveTo>
                <a:lnTo>
                  <a:pt x="0" y="548589"/>
                </a:lnTo>
                <a:lnTo>
                  <a:pt x="548601" y="548589"/>
                </a:lnTo>
                <a:lnTo>
                  <a:pt x="548601" y="0"/>
                </a:lnTo>
                <a:close/>
              </a:path>
            </a:pathLst>
          </a:custGeom>
          <a:solidFill>
            <a:srgbClr val="222020"/>
          </a:solidFill>
        </p:spPr>
        <p:txBody>
          <a:bodyPr wrap="square" lIns="0" tIns="0" rIns="0" bIns="0" rtlCol="0"/>
          <a:lstStyle/>
          <a:p>
            <a:endParaRPr/>
          </a:p>
        </p:txBody>
      </p:sp>
      <p:pic>
        <p:nvPicPr>
          <p:cNvPr id="18" name="Image 0" descr="preencoded.png"/>
          <p:cNvPicPr>
            <a:picLocks noChangeAspect="1"/>
          </p:cNvPicPr>
          <p:nvPr/>
        </p:nvPicPr>
        <p:blipFill>
          <a:blip r:embed="rId3"/>
          <a:stretch>
            <a:fillRect/>
          </a:stretch>
        </p:blipFill>
        <p:spPr>
          <a:xfrm>
            <a:off x="3137214" y="2126238"/>
            <a:ext cx="2602468" cy="821769"/>
          </a:xfrm>
          <a:prstGeom prst="rect">
            <a:avLst/>
          </a:prstGeom>
        </p:spPr>
      </p:pic>
      <p:sp>
        <p:nvSpPr>
          <p:cNvPr id="19" name="Text 3"/>
          <p:cNvSpPr/>
          <p:nvPr/>
        </p:nvSpPr>
        <p:spPr>
          <a:xfrm>
            <a:off x="2937346" y="3327302"/>
            <a:ext cx="2074071" cy="320992"/>
          </a:xfrm>
          <a:prstGeom prst="rect">
            <a:avLst/>
          </a:prstGeom>
          <a:noFill/>
          <a:ln/>
        </p:spPr>
        <p:txBody>
          <a:bodyPr wrap="none" rtlCol="0" anchor="t"/>
          <a:lstStyle/>
          <a:p>
            <a:pPr algn="l" rtl="0">
              <a:lnSpc>
                <a:spcPts val="2528"/>
              </a:lnSpc>
            </a:pPr>
            <a:r>
              <a:rPr lang="en-US" sz="3600" kern="1200" dirty="0">
                <a:solidFill>
                  <a:srgbClr val="383838"/>
                </a:solidFill>
                <a:latin typeface="Patrick Hand" pitchFamily="34" charset="0"/>
                <a:ea typeface="Patrick Hand" pitchFamily="34" charset="-122"/>
                <a:cs typeface="Patrick Hand" pitchFamily="34" charset="-120"/>
              </a:rPr>
              <a:t>Робототехніка</a:t>
            </a:r>
            <a:endParaRPr lang="en-US" sz="3600" kern="1200" dirty="0">
              <a:solidFill>
                <a:prstClr val="black"/>
              </a:solidFill>
              <a:latin typeface="Calibri" panose="020F0502020204030204"/>
              <a:ea typeface="+mn-ea"/>
              <a:cs typeface="+mn-cs"/>
            </a:endParaRPr>
          </a:p>
        </p:txBody>
      </p:sp>
      <p:sp>
        <p:nvSpPr>
          <p:cNvPr id="20" name="Text 4"/>
          <p:cNvSpPr/>
          <p:nvPr/>
        </p:nvSpPr>
        <p:spPr>
          <a:xfrm>
            <a:off x="2969096" y="3897794"/>
            <a:ext cx="2976804" cy="2966260"/>
          </a:xfrm>
          <a:prstGeom prst="rect">
            <a:avLst/>
          </a:prstGeom>
          <a:noFill/>
          <a:ln/>
        </p:spPr>
        <p:txBody>
          <a:bodyPr wrap="square" rtlCol="0" anchor="t"/>
          <a:lstStyle/>
          <a:p>
            <a:pPr algn="l" rtl="0">
              <a:lnSpc>
                <a:spcPts val="2588"/>
              </a:lnSpc>
            </a:pPr>
            <a:r>
              <a:rPr lang="en-US" sz="2000" kern="1200" dirty="0">
                <a:solidFill>
                  <a:srgbClr val="383838"/>
                </a:solidFill>
                <a:latin typeface="Patrick Hand" pitchFamily="34" charset="0"/>
                <a:ea typeface="Patrick Hand" pitchFamily="34" charset="-122"/>
                <a:cs typeface="Patrick Hand" pitchFamily="34" charset="-120"/>
              </a:rPr>
              <a:t>Модель може бути застосована для </a:t>
            </a:r>
            <a:r>
              <a:rPr lang="en-US" sz="2000" b="1" kern="1200" dirty="0">
                <a:solidFill>
                  <a:srgbClr val="383838"/>
                </a:solidFill>
                <a:latin typeface="Patrick Hand" pitchFamily="34" charset="0"/>
                <a:ea typeface="Patrick Hand" pitchFamily="34" charset="-122"/>
                <a:cs typeface="Patrick Hand" pitchFamily="34" charset="-120"/>
              </a:rPr>
              <a:t>навчання роботів</a:t>
            </a:r>
            <a:r>
              <a:rPr lang="en-US" sz="2000" kern="1200" dirty="0">
                <a:solidFill>
                  <a:srgbClr val="383838"/>
                </a:solidFill>
                <a:latin typeface="Patrick Hand" pitchFamily="34" charset="0"/>
                <a:ea typeface="Patrick Hand" pitchFamily="34" charset="-122"/>
                <a:cs typeface="Patrick Hand" pitchFamily="34" charset="-120"/>
              </a:rPr>
              <a:t> ефективно взаємодіяти з динамічним середовищем та адаптувати свою поведінку до змінних умов.</a:t>
            </a:r>
            <a:endParaRPr lang="en-US" sz="2000" kern="1200" dirty="0">
              <a:solidFill>
                <a:prstClr val="black"/>
              </a:solidFill>
              <a:latin typeface="Calibri" panose="020F0502020204030204"/>
              <a:ea typeface="+mn-ea"/>
              <a:cs typeface="+mn-cs"/>
            </a:endParaRPr>
          </a:p>
        </p:txBody>
      </p:sp>
      <p:pic>
        <p:nvPicPr>
          <p:cNvPr id="21" name="Image 1" descr="preencoded.png"/>
          <p:cNvPicPr>
            <a:picLocks noChangeAspect="1"/>
          </p:cNvPicPr>
          <p:nvPr/>
        </p:nvPicPr>
        <p:blipFill>
          <a:blip r:embed="rId4"/>
          <a:stretch>
            <a:fillRect/>
          </a:stretch>
        </p:blipFill>
        <p:spPr>
          <a:xfrm>
            <a:off x="7630499" y="2091832"/>
            <a:ext cx="2602468" cy="821769"/>
          </a:xfrm>
          <a:prstGeom prst="rect">
            <a:avLst/>
          </a:prstGeom>
        </p:spPr>
      </p:pic>
      <p:sp>
        <p:nvSpPr>
          <p:cNvPr id="22" name="Text 5"/>
          <p:cNvSpPr/>
          <p:nvPr/>
        </p:nvSpPr>
        <p:spPr>
          <a:xfrm>
            <a:off x="7499499" y="3120316"/>
            <a:ext cx="2723080" cy="641985"/>
          </a:xfrm>
          <a:prstGeom prst="rect">
            <a:avLst/>
          </a:prstGeom>
          <a:noFill/>
          <a:ln/>
        </p:spPr>
        <p:txBody>
          <a:bodyPr wrap="square" rtlCol="0" anchor="t"/>
          <a:lstStyle/>
          <a:p>
            <a:pPr algn="l" rtl="0">
              <a:lnSpc>
                <a:spcPts val="2528"/>
              </a:lnSpc>
            </a:pPr>
            <a:r>
              <a:rPr lang="en-US" sz="3600" kern="1200" dirty="0">
                <a:solidFill>
                  <a:srgbClr val="383838"/>
                </a:solidFill>
                <a:latin typeface="Patrick Hand" pitchFamily="34" charset="0"/>
                <a:ea typeface="Patrick Hand" pitchFamily="34" charset="-122"/>
                <a:cs typeface="Patrick Hand" pitchFamily="34" charset="-120"/>
              </a:rPr>
              <a:t>Фінансовий аналіз</a:t>
            </a:r>
            <a:endParaRPr lang="en-US" sz="3600" kern="1200" dirty="0">
              <a:solidFill>
                <a:prstClr val="black"/>
              </a:solidFill>
              <a:latin typeface="Calibri" panose="020F0502020204030204"/>
              <a:ea typeface="+mn-ea"/>
              <a:cs typeface="+mn-cs"/>
            </a:endParaRPr>
          </a:p>
        </p:txBody>
      </p:sp>
      <p:sp>
        <p:nvSpPr>
          <p:cNvPr id="23" name="Text 6"/>
          <p:cNvSpPr/>
          <p:nvPr/>
        </p:nvSpPr>
        <p:spPr>
          <a:xfrm>
            <a:off x="7499499" y="3878715"/>
            <a:ext cx="3268352" cy="2958584"/>
          </a:xfrm>
          <a:prstGeom prst="rect">
            <a:avLst/>
          </a:prstGeom>
          <a:noFill/>
          <a:ln/>
        </p:spPr>
        <p:txBody>
          <a:bodyPr wrap="square" rtlCol="0" anchor="t"/>
          <a:lstStyle/>
          <a:p>
            <a:pPr algn="l" rtl="0">
              <a:lnSpc>
                <a:spcPts val="2588"/>
              </a:lnSpc>
            </a:pPr>
            <a:r>
              <a:rPr lang="en-US" sz="2000" kern="1200" dirty="0">
                <a:solidFill>
                  <a:srgbClr val="383838"/>
                </a:solidFill>
                <a:latin typeface="Patrick Hand" pitchFamily="34" charset="0"/>
                <a:ea typeface="Patrick Hand" pitchFamily="34" charset="-122"/>
                <a:cs typeface="Patrick Hand" pitchFamily="34" charset="-120"/>
              </a:rPr>
              <a:t>Модель може бути використана для </a:t>
            </a:r>
            <a:r>
              <a:rPr lang="en-US" sz="2000" b="1" kern="1200" dirty="0">
                <a:solidFill>
                  <a:srgbClr val="383838"/>
                </a:solidFill>
                <a:latin typeface="Patrick Hand" pitchFamily="34" charset="0"/>
                <a:ea typeface="Patrick Hand" pitchFamily="34" charset="-122"/>
                <a:cs typeface="Patrick Hand" pitchFamily="34" charset="-120"/>
              </a:rPr>
              <a:t>прогнозування фінансових ринків </a:t>
            </a:r>
            <a:r>
              <a:rPr lang="en-US" sz="2000" kern="1200" dirty="0">
                <a:solidFill>
                  <a:srgbClr val="383838"/>
                </a:solidFill>
                <a:latin typeface="Patrick Hand" pitchFamily="34" charset="0"/>
                <a:ea typeface="Patrick Hand" pitchFamily="34" charset="-122"/>
                <a:cs typeface="Patrick Hand" pitchFamily="34" charset="-120"/>
              </a:rPr>
              <a:t>та прийняття оптимальних інвестиційних рішень в умовах невизначеності.</a:t>
            </a:r>
            <a:endParaRPr lang="en-US" sz="2000" kern="1200" dirty="0">
              <a:solidFill>
                <a:prstClr val="black"/>
              </a:solidFill>
              <a:latin typeface="Calibri" panose="020F0502020204030204"/>
              <a:ea typeface="+mn-ea"/>
              <a:cs typeface="+mn-cs"/>
            </a:endParaRPr>
          </a:p>
        </p:txBody>
      </p:sp>
      <p:pic>
        <p:nvPicPr>
          <p:cNvPr id="24" name="Image 2" descr="preencoded.png"/>
          <p:cNvPicPr>
            <a:picLocks noChangeAspect="1"/>
          </p:cNvPicPr>
          <p:nvPr/>
        </p:nvPicPr>
        <p:blipFill>
          <a:blip r:embed="rId5"/>
          <a:stretch>
            <a:fillRect/>
          </a:stretch>
        </p:blipFill>
        <p:spPr>
          <a:xfrm>
            <a:off x="11982450" y="2086097"/>
            <a:ext cx="2602468" cy="821769"/>
          </a:xfrm>
          <a:prstGeom prst="rect">
            <a:avLst/>
          </a:prstGeom>
        </p:spPr>
      </p:pic>
      <p:sp>
        <p:nvSpPr>
          <p:cNvPr id="25" name="Text 7"/>
          <p:cNvSpPr/>
          <p:nvPr/>
        </p:nvSpPr>
        <p:spPr>
          <a:xfrm>
            <a:off x="11906250" y="3164764"/>
            <a:ext cx="3412502" cy="641985"/>
          </a:xfrm>
          <a:prstGeom prst="rect">
            <a:avLst/>
          </a:prstGeom>
          <a:noFill/>
          <a:ln/>
        </p:spPr>
        <p:txBody>
          <a:bodyPr wrap="square" rtlCol="0" anchor="t"/>
          <a:lstStyle/>
          <a:p>
            <a:pPr algn="l" rtl="0">
              <a:lnSpc>
                <a:spcPts val="2528"/>
              </a:lnSpc>
            </a:pPr>
            <a:r>
              <a:rPr lang="en-US" sz="3600" kern="1200" dirty="0">
                <a:solidFill>
                  <a:srgbClr val="383838"/>
                </a:solidFill>
                <a:latin typeface="Patrick Hand" pitchFamily="34" charset="0"/>
                <a:ea typeface="Patrick Hand" pitchFamily="34" charset="-122"/>
                <a:cs typeface="Patrick Hand" pitchFamily="34" charset="-120"/>
              </a:rPr>
              <a:t>Медичне діагностування</a:t>
            </a:r>
            <a:endParaRPr lang="en-US" sz="3600" kern="1200" dirty="0">
              <a:solidFill>
                <a:prstClr val="black"/>
              </a:solidFill>
              <a:latin typeface="Calibri" panose="020F0502020204030204"/>
              <a:ea typeface="+mn-ea"/>
              <a:cs typeface="+mn-cs"/>
            </a:endParaRPr>
          </a:p>
        </p:txBody>
      </p:sp>
      <p:sp>
        <p:nvSpPr>
          <p:cNvPr id="26" name="Text 8"/>
          <p:cNvSpPr/>
          <p:nvPr/>
        </p:nvSpPr>
        <p:spPr>
          <a:xfrm>
            <a:off x="11880850" y="3895752"/>
            <a:ext cx="3352800" cy="3944779"/>
          </a:xfrm>
          <a:prstGeom prst="rect">
            <a:avLst/>
          </a:prstGeom>
          <a:noFill/>
          <a:ln/>
        </p:spPr>
        <p:txBody>
          <a:bodyPr wrap="square" rtlCol="0" anchor="t"/>
          <a:lstStyle/>
          <a:p>
            <a:pPr algn="l" rtl="0">
              <a:lnSpc>
                <a:spcPts val="2588"/>
              </a:lnSpc>
            </a:pPr>
            <a:r>
              <a:rPr lang="en-US" sz="2000" kern="1200" dirty="0">
                <a:solidFill>
                  <a:srgbClr val="383838"/>
                </a:solidFill>
                <a:latin typeface="Patrick Hand" pitchFamily="34" charset="0"/>
                <a:ea typeface="Patrick Hand" pitchFamily="34" charset="-122"/>
                <a:cs typeface="Patrick Hand" pitchFamily="34" charset="-120"/>
              </a:rPr>
              <a:t>Модель може </a:t>
            </a:r>
            <a:r>
              <a:rPr lang="en-US" sz="2000" b="1" kern="1200" dirty="0">
                <a:solidFill>
                  <a:srgbClr val="383838"/>
                </a:solidFill>
                <a:latin typeface="Patrick Hand" pitchFamily="34" charset="0"/>
                <a:ea typeface="Patrick Hand" pitchFamily="34" charset="-122"/>
                <a:cs typeface="Patrick Hand" pitchFamily="34" charset="-120"/>
              </a:rPr>
              <a:t>допомогти в розробці інтелектуальних систем медичної діагностики</a:t>
            </a:r>
            <a:r>
              <a:rPr lang="en-US" sz="2000" kern="1200" dirty="0">
                <a:solidFill>
                  <a:srgbClr val="383838"/>
                </a:solidFill>
                <a:latin typeface="Patrick Hand" pitchFamily="34" charset="0"/>
                <a:ea typeface="Patrick Hand" pitchFamily="34" charset="-122"/>
                <a:cs typeface="Patrick Hand" pitchFamily="34" charset="-120"/>
              </a:rPr>
              <a:t>, здатних виявляти захворювання на ранніх стадіях та пропонувати ефективні методи лікування.</a:t>
            </a:r>
            <a:endParaRPr lang="en-US" sz="2000" kern="1200" dirty="0">
              <a:solidFill>
                <a:prstClr val="black"/>
              </a:solidFill>
              <a:latin typeface="Calibri" panose="020F0502020204030204"/>
              <a:ea typeface="+mn-ea"/>
              <a:cs typeface="+mn-cs"/>
            </a:endParaRPr>
          </a:p>
        </p:txBody>
      </p:sp>
      <p:sp>
        <p:nvSpPr>
          <p:cNvPr id="12" name="Заголовок 11"/>
          <p:cNvSpPr>
            <a:spLocks noGrp="1"/>
          </p:cNvSpPr>
          <p:nvPr>
            <p:ph type="title"/>
          </p:nvPr>
        </p:nvSpPr>
        <p:spPr>
          <a:xfrm>
            <a:off x="4121150" y="406844"/>
            <a:ext cx="9601200" cy="1164746"/>
          </a:xfrm>
        </p:spPr>
        <p:txBody>
          <a:bodyPr/>
          <a:lstStyle/>
          <a:p>
            <a:pPr rtl="0"/>
            <a:r>
              <a:rPr lang="en-US" sz="7200" kern="1200" dirty="0" err="1">
                <a:solidFill>
                  <a:srgbClr val="383838"/>
                </a:solidFill>
                <a:latin typeface="Patrick Hand" pitchFamily="34" charset="0"/>
                <a:ea typeface="Patrick Hand" pitchFamily="34" charset="-122"/>
                <a:cs typeface="Patrick Hand" pitchFamily="34" charset="-120"/>
              </a:rPr>
              <a:t>Застосування</a:t>
            </a:r>
            <a:r>
              <a:rPr lang="en-US" sz="7200" kern="1200" dirty="0">
                <a:solidFill>
                  <a:srgbClr val="383838"/>
                </a:solidFill>
                <a:latin typeface="Patrick Hand" pitchFamily="34" charset="0"/>
                <a:ea typeface="Patrick Hand" pitchFamily="34" charset="-122"/>
                <a:cs typeface="Patrick Hand" pitchFamily="34" charset="-120"/>
              </a:rPr>
              <a:t> </a:t>
            </a:r>
            <a:r>
              <a:rPr lang="en-US" sz="7200" kern="1200" dirty="0" err="1">
                <a:solidFill>
                  <a:srgbClr val="383838"/>
                </a:solidFill>
                <a:latin typeface="Patrick Hand" pitchFamily="34" charset="0"/>
                <a:ea typeface="Patrick Hand" pitchFamily="34" charset="-122"/>
                <a:cs typeface="Patrick Hand" pitchFamily="34" charset="-120"/>
              </a:rPr>
              <a:t>моделі</a:t>
            </a:r>
            <a:r>
              <a:rPr lang="en-US" sz="7200" kern="1200" dirty="0">
                <a:solidFill>
                  <a:prstClr val="black"/>
                </a:solidFill>
                <a:latin typeface="Calibri" panose="020F0502020204030204"/>
              </a:rPr>
              <a:t/>
            </a:r>
            <a:br>
              <a:rPr lang="en-US" sz="7200" kern="1200" dirty="0">
                <a:solidFill>
                  <a:prstClr val="black"/>
                </a:solidFill>
                <a:latin typeface="Calibri" panose="020F0502020204030204"/>
              </a:rPr>
            </a:br>
            <a:endParaRPr lang="ru-RU" dirty="0"/>
          </a:p>
        </p:txBody>
      </p:sp>
    </p:spTree>
    <p:extLst>
      <p:ext uri="{BB962C8B-B14F-4D97-AF65-F5344CB8AC3E}">
        <p14:creationId xmlns:p14="http://schemas.microsoft.com/office/powerpoint/2010/main" val="132062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4350" y="894080"/>
            <a:ext cx="3984625" cy="1031240"/>
          </a:xfrm>
          <a:prstGeom prst="rect">
            <a:avLst/>
          </a:prstGeom>
        </p:spPr>
        <p:txBody>
          <a:bodyPr vert="horz" wrap="square" lIns="0" tIns="12065" rIns="0" bIns="0" rtlCol="0">
            <a:spAutoFit/>
          </a:bodyPr>
          <a:lstStyle/>
          <a:p>
            <a:pPr marL="12700">
              <a:lnSpc>
                <a:spcPct val="100000"/>
              </a:lnSpc>
              <a:spcBef>
                <a:spcPts val="95"/>
              </a:spcBef>
            </a:pPr>
            <a:r>
              <a:rPr sz="6600" spc="35" dirty="0"/>
              <a:t>Висновок</a:t>
            </a:r>
            <a:endParaRPr sz="6600" dirty="0"/>
          </a:p>
        </p:txBody>
      </p:sp>
      <p:sp>
        <p:nvSpPr>
          <p:cNvPr id="3" name="object 3"/>
          <p:cNvSpPr txBox="1"/>
          <p:nvPr/>
        </p:nvSpPr>
        <p:spPr>
          <a:xfrm>
            <a:off x="1219512" y="2711450"/>
            <a:ext cx="7513955" cy="5184111"/>
          </a:xfrm>
          <a:prstGeom prst="rect">
            <a:avLst/>
          </a:prstGeom>
        </p:spPr>
        <p:txBody>
          <a:bodyPr vert="horz" wrap="square" lIns="0" tIns="13335" rIns="0" bIns="0" rtlCol="0">
            <a:spAutoFit/>
          </a:bodyPr>
          <a:lstStyle/>
          <a:p>
            <a:pPr marL="12700" marR="5080">
              <a:lnSpc>
                <a:spcPct val="99500"/>
              </a:lnSpc>
              <a:spcBef>
                <a:spcPts val="105"/>
              </a:spcBef>
            </a:pPr>
            <a:r>
              <a:rPr lang="ru-RU" sz="2800" dirty="0" err="1" smtClean="0">
                <a:latin typeface="Lucida Sans Unicode"/>
                <a:cs typeface="Lucida Sans Unicode"/>
              </a:rPr>
              <a:t>Розроблена</a:t>
            </a:r>
            <a:r>
              <a:rPr lang="ru-RU" sz="2800" dirty="0" smtClean="0">
                <a:latin typeface="Lucida Sans Unicode"/>
                <a:cs typeface="Lucida Sans Unicode"/>
              </a:rPr>
              <a:t> система </a:t>
            </a:r>
            <a:r>
              <a:rPr lang="ru-RU" sz="2800" b="1" dirty="0" err="1" smtClean="0">
                <a:latin typeface="Lucida Sans Unicode"/>
                <a:cs typeface="Lucida Sans Unicode"/>
              </a:rPr>
              <a:t>демонструє</a:t>
            </a:r>
            <a:r>
              <a:rPr lang="ru-RU" sz="2800" b="1" dirty="0" smtClean="0">
                <a:latin typeface="Lucida Sans Unicode"/>
                <a:cs typeface="Lucida Sans Unicode"/>
              </a:rPr>
              <a:t> </a:t>
            </a:r>
            <a:r>
              <a:rPr lang="ru-RU" sz="2800" b="1" dirty="0" err="1" smtClean="0">
                <a:latin typeface="Lucida Sans Unicode"/>
                <a:cs typeface="Lucida Sans Unicode"/>
              </a:rPr>
              <a:t>здатність</a:t>
            </a:r>
            <a:r>
              <a:rPr lang="ru-RU" sz="2800" b="1" dirty="0" smtClean="0">
                <a:latin typeface="Lucida Sans Unicode"/>
                <a:cs typeface="Lucida Sans Unicode"/>
              </a:rPr>
              <a:t> </a:t>
            </a:r>
            <a:r>
              <a:rPr lang="ru-RU" sz="2800" b="1" dirty="0" err="1" smtClean="0">
                <a:latin typeface="Lucida Sans Unicode"/>
                <a:cs typeface="Lucida Sans Unicode"/>
              </a:rPr>
              <a:t>ефективно</a:t>
            </a:r>
            <a:r>
              <a:rPr lang="ru-RU" sz="2800" b="1" dirty="0" smtClean="0">
                <a:latin typeface="Lucida Sans Unicode"/>
                <a:cs typeface="Lucida Sans Unicode"/>
              </a:rPr>
              <a:t> </a:t>
            </a:r>
            <a:r>
              <a:rPr lang="ru-RU" sz="2800" b="1" dirty="0" err="1" smtClean="0">
                <a:latin typeface="Lucida Sans Unicode"/>
                <a:cs typeface="Lucida Sans Unicode"/>
              </a:rPr>
              <a:t>взаємодіяти</a:t>
            </a:r>
            <a:r>
              <a:rPr lang="ru-RU" sz="2800" b="1" dirty="0" smtClean="0">
                <a:latin typeface="Lucida Sans Unicode"/>
                <a:cs typeface="Lucida Sans Unicode"/>
              </a:rPr>
              <a:t> з </a:t>
            </a:r>
            <a:r>
              <a:rPr lang="ru-RU" sz="2800" b="1" dirty="0" err="1" smtClean="0">
                <a:latin typeface="Lucida Sans Unicode"/>
                <a:cs typeface="Lucida Sans Unicode"/>
              </a:rPr>
              <a:t>динамічним</a:t>
            </a:r>
            <a:r>
              <a:rPr lang="ru-RU" sz="2800" b="1" dirty="0" smtClean="0">
                <a:latin typeface="Lucida Sans Unicode"/>
                <a:cs typeface="Lucida Sans Unicode"/>
              </a:rPr>
              <a:t> </a:t>
            </a:r>
            <a:r>
              <a:rPr lang="ru-RU" sz="2800" b="1" dirty="0" err="1" smtClean="0">
                <a:latin typeface="Lucida Sans Unicode"/>
                <a:cs typeface="Lucida Sans Unicode"/>
              </a:rPr>
              <a:t>середовищем</a:t>
            </a:r>
            <a:r>
              <a:rPr lang="ru-RU" sz="2800" b="1" dirty="0" smtClean="0">
                <a:latin typeface="Lucida Sans Unicode"/>
                <a:cs typeface="Lucida Sans Unicode"/>
              </a:rPr>
              <a:t>, </a:t>
            </a:r>
            <a:r>
              <a:rPr lang="ru-RU" sz="2800" b="1" dirty="0" err="1" smtClean="0">
                <a:latin typeface="Lucida Sans Unicode"/>
                <a:cs typeface="Lucida Sans Unicode"/>
              </a:rPr>
              <a:t>адаптувати</a:t>
            </a:r>
            <a:r>
              <a:rPr lang="ru-RU" sz="2800" b="1" dirty="0" smtClean="0">
                <a:latin typeface="Lucida Sans Unicode"/>
                <a:cs typeface="Lucida Sans Unicode"/>
              </a:rPr>
              <a:t> </a:t>
            </a:r>
            <a:r>
              <a:rPr lang="ru-RU" sz="2800" b="1" dirty="0" err="1" smtClean="0">
                <a:latin typeface="Lucida Sans Unicode"/>
                <a:cs typeface="Lucida Sans Unicode"/>
              </a:rPr>
              <a:t>стратегії</a:t>
            </a:r>
            <a:r>
              <a:rPr lang="ru-RU" sz="2800" b="1" dirty="0" smtClean="0">
                <a:latin typeface="Lucida Sans Unicode"/>
                <a:cs typeface="Lucida Sans Unicode"/>
              </a:rPr>
              <a:t> </a:t>
            </a:r>
            <a:r>
              <a:rPr lang="ru-RU" sz="2800" b="1" dirty="0" err="1" smtClean="0">
                <a:latin typeface="Lucida Sans Unicode"/>
                <a:cs typeface="Lucida Sans Unicode"/>
              </a:rPr>
              <a:t>поведінки</a:t>
            </a:r>
            <a:r>
              <a:rPr lang="ru-RU" sz="2800" b="1" dirty="0" smtClean="0">
                <a:latin typeface="Lucida Sans Unicode"/>
                <a:cs typeface="Lucida Sans Unicode"/>
              </a:rPr>
              <a:t> та </a:t>
            </a:r>
            <a:r>
              <a:rPr lang="ru-RU" sz="2800" b="1" dirty="0" err="1" smtClean="0">
                <a:latin typeface="Lucida Sans Unicode"/>
                <a:cs typeface="Lucida Sans Unicode"/>
              </a:rPr>
              <a:t>оптимізувати</a:t>
            </a:r>
            <a:r>
              <a:rPr lang="ru-RU" sz="2800" b="1" dirty="0" smtClean="0">
                <a:latin typeface="Lucida Sans Unicode"/>
                <a:cs typeface="Lucida Sans Unicode"/>
              </a:rPr>
              <a:t> </a:t>
            </a:r>
            <a:r>
              <a:rPr lang="ru-RU" sz="2800" b="1" dirty="0" err="1" smtClean="0">
                <a:latin typeface="Lucida Sans Unicode"/>
                <a:cs typeface="Lucida Sans Unicode"/>
              </a:rPr>
              <a:t>рішення</a:t>
            </a:r>
            <a:r>
              <a:rPr lang="ru-RU" sz="2800" b="1" dirty="0" smtClean="0">
                <a:latin typeface="Lucida Sans Unicode"/>
                <a:cs typeface="Lucida Sans Unicode"/>
              </a:rPr>
              <a:t> у </a:t>
            </a:r>
            <a:r>
              <a:rPr lang="ru-RU" sz="2800" b="1" dirty="0" err="1" smtClean="0">
                <a:latin typeface="Lucida Sans Unicode"/>
                <a:cs typeface="Lucida Sans Unicode"/>
              </a:rPr>
              <a:t>змінних</a:t>
            </a:r>
            <a:r>
              <a:rPr lang="ru-RU" sz="2800" b="1" dirty="0" smtClean="0">
                <a:latin typeface="Lucida Sans Unicode"/>
                <a:cs typeface="Lucida Sans Unicode"/>
              </a:rPr>
              <a:t> </a:t>
            </a:r>
            <a:r>
              <a:rPr lang="ru-RU" sz="2800" b="1" dirty="0" err="1" smtClean="0">
                <a:latin typeface="Lucida Sans Unicode"/>
                <a:cs typeface="Lucida Sans Unicode"/>
              </a:rPr>
              <a:t>умовах</a:t>
            </a:r>
            <a:r>
              <a:rPr lang="ru-RU" sz="2800" dirty="0" smtClean="0">
                <a:latin typeface="Lucida Sans Unicode"/>
                <a:cs typeface="Lucida Sans Unicode"/>
              </a:rPr>
              <a:t>. </a:t>
            </a:r>
            <a:r>
              <a:rPr lang="ru-RU" sz="2800" dirty="0" err="1" smtClean="0">
                <a:latin typeface="Lucida Sans Unicode"/>
                <a:cs typeface="Lucida Sans Unicode"/>
              </a:rPr>
              <a:t>Ефективність</a:t>
            </a:r>
            <a:r>
              <a:rPr lang="ru-RU" sz="2800" dirty="0" smtClean="0">
                <a:latin typeface="Lucida Sans Unicode"/>
                <a:cs typeface="Lucida Sans Unicode"/>
              </a:rPr>
              <a:t> </a:t>
            </a:r>
            <a:r>
              <a:rPr lang="ru-RU" sz="2800" dirty="0" err="1" smtClean="0">
                <a:latin typeface="Lucida Sans Unicode"/>
                <a:cs typeface="Lucida Sans Unicode"/>
              </a:rPr>
              <a:t>розробленої</a:t>
            </a:r>
            <a:r>
              <a:rPr lang="ru-RU" sz="2800" dirty="0" smtClean="0">
                <a:latin typeface="Lucida Sans Unicode"/>
                <a:cs typeface="Lucida Sans Unicode"/>
              </a:rPr>
              <a:t> </a:t>
            </a:r>
            <a:r>
              <a:rPr lang="ru-RU" sz="2800" dirty="0" err="1" smtClean="0">
                <a:latin typeface="Lucida Sans Unicode"/>
                <a:cs typeface="Lucida Sans Unicode"/>
              </a:rPr>
              <a:t>системи</a:t>
            </a:r>
            <a:r>
              <a:rPr lang="ru-RU" sz="2800" dirty="0" smtClean="0">
                <a:latin typeface="Lucida Sans Unicode"/>
                <a:cs typeface="Lucida Sans Unicode"/>
              </a:rPr>
              <a:t> </a:t>
            </a:r>
            <a:r>
              <a:rPr lang="ru-RU" sz="2800" dirty="0" err="1" smtClean="0">
                <a:latin typeface="Lucida Sans Unicode"/>
                <a:cs typeface="Lucida Sans Unicode"/>
              </a:rPr>
              <a:t>була</a:t>
            </a:r>
            <a:r>
              <a:rPr lang="ru-RU" sz="2800" dirty="0" smtClean="0">
                <a:latin typeface="Lucida Sans Unicode"/>
                <a:cs typeface="Lucida Sans Unicode"/>
              </a:rPr>
              <a:t> </a:t>
            </a:r>
            <a:r>
              <a:rPr lang="ru-RU" sz="2800" dirty="0" err="1" smtClean="0">
                <a:latin typeface="Lucida Sans Unicode"/>
                <a:cs typeface="Lucida Sans Unicode"/>
              </a:rPr>
              <a:t>оцінена</a:t>
            </a:r>
            <a:r>
              <a:rPr lang="ru-RU" sz="2800" dirty="0" smtClean="0">
                <a:latin typeface="Lucida Sans Unicode"/>
                <a:cs typeface="Lucida Sans Unicode"/>
              </a:rPr>
              <a:t> на </a:t>
            </a:r>
            <a:r>
              <a:rPr lang="ru-RU" sz="2800" dirty="0" err="1" smtClean="0">
                <a:latin typeface="Lucida Sans Unicode"/>
                <a:cs typeface="Lucida Sans Unicode"/>
              </a:rPr>
              <a:t>задачі</a:t>
            </a:r>
            <a:r>
              <a:rPr lang="ru-RU" sz="2800" dirty="0" smtClean="0">
                <a:latin typeface="Lucida Sans Unicode"/>
                <a:cs typeface="Lucida Sans Unicode"/>
              </a:rPr>
              <a:t>, </a:t>
            </a:r>
            <a:r>
              <a:rPr lang="ru-RU" sz="2800" dirty="0" err="1" smtClean="0">
                <a:latin typeface="Lucida Sans Unicode"/>
                <a:cs typeface="Lucida Sans Unicode"/>
              </a:rPr>
              <a:t>що</a:t>
            </a:r>
            <a:r>
              <a:rPr lang="ru-RU" sz="2800" dirty="0" smtClean="0">
                <a:latin typeface="Lucida Sans Unicode"/>
                <a:cs typeface="Lucida Sans Unicode"/>
              </a:rPr>
              <a:t> </a:t>
            </a:r>
            <a:r>
              <a:rPr lang="ru-RU" sz="2800" dirty="0" err="1" smtClean="0">
                <a:latin typeface="Lucida Sans Unicode"/>
                <a:cs typeface="Lucida Sans Unicode"/>
              </a:rPr>
              <a:t>вимагає</a:t>
            </a:r>
            <a:r>
              <a:rPr lang="ru-RU" sz="2800" dirty="0" smtClean="0">
                <a:latin typeface="Lucida Sans Unicode"/>
                <a:cs typeface="Lucida Sans Unicode"/>
              </a:rPr>
              <a:t> </a:t>
            </a:r>
            <a:r>
              <a:rPr lang="ru-RU" sz="2800" dirty="0" err="1" smtClean="0">
                <a:latin typeface="Lucida Sans Unicode"/>
                <a:cs typeface="Lucida Sans Unicode"/>
              </a:rPr>
              <a:t>високої</a:t>
            </a:r>
            <a:r>
              <a:rPr lang="ru-RU" sz="2800" dirty="0" smtClean="0">
                <a:latin typeface="Lucida Sans Unicode"/>
                <a:cs typeface="Lucida Sans Unicode"/>
              </a:rPr>
              <a:t> </a:t>
            </a:r>
            <a:r>
              <a:rPr lang="ru-RU" sz="2800" dirty="0" err="1" smtClean="0">
                <a:latin typeface="Lucida Sans Unicode"/>
                <a:cs typeface="Lucida Sans Unicode"/>
              </a:rPr>
              <a:t>адаптивності</a:t>
            </a:r>
            <a:r>
              <a:rPr lang="ru-RU" sz="2800" dirty="0" smtClean="0">
                <a:latin typeface="Lucida Sans Unicode"/>
                <a:cs typeface="Lucida Sans Unicode"/>
              </a:rPr>
              <a:t>, і </a:t>
            </a:r>
            <a:r>
              <a:rPr lang="ru-RU" sz="2800" dirty="0" err="1" smtClean="0">
                <a:latin typeface="Lucida Sans Unicode"/>
                <a:cs typeface="Lucida Sans Unicode"/>
              </a:rPr>
              <a:t>продемонструвала</a:t>
            </a:r>
            <a:r>
              <a:rPr lang="ru-RU" sz="2800" dirty="0" smtClean="0">
                <a:latin typeface="Lucida Sans Unicode"/>
                <a:cs typeface="Lucida Sans Unicode"/>
              </a:rPr>
              <a:t>, як </a:t>
            </a:r>
            <a:r>
              <a:rPr lang="ru-RU" sz="2800" b="1" dirty="0" err="1" smtClean="0">
                <a:latin typeface="Lucida Sans Unicode"/>
                <a:cs typeface="Lucida Sans Unicode"/>
              </a:rPr>
              <a:t>генетичний</a:t>
            </a:r>
            <a:r>
              <a:rPr lang="ru-RU" sz="2800" b="1" dirty="0" smtClean="0">
                <a:latin typeface="Lucida Sans Unicode"/>
                <a:cs typeface="Lucida Sans Unicode"/>
              </a:rPr>
              <a:t> алгоритм </a:t>
            </a:r>
            <a:r>
              <a:rPr lang="ru-RU" sz="2800" b="1" dirty="0" err="1" smtClean="0">
                <a:latin typeface="Lucida Sans Unicode"/>
                <a:cs typeface="Lucida Sans Unicode"/>
              </a:rPr>
              <a:t>допомагає</a:t>
            </a:r>
            <a:r>
              <a:rPr lang="ru-RU" sz="2800" b="1" dirty="0" smtClean="0">
                <a:latin typeface="Lucida Sans Unicode"/>
                <a:cs typeface="Lucida Sans Unicode"/>
              </a:rPr>
              <a:t> </a:t>
            </a:r>
            <a:r>
              <a:rPr lang="ru-RU" sz="2800" b="1" dirty="0" err="1" smtClean="0">
                <a:latin typeface="Lucida Sans Unicode"/>
                <a:cs typeface="Lucida Sans Unicode"/>
              </a:rPr>
              <a:t>виявити</a:t>
            </a:r>
            <a:r>
              <a:rPr lang="ru-RU" sz="2800" b="1" dirty="0" smtClean="0">
                <a:latin typeface="Lucida Sans Unicode"/>
                <a:cs typeface="Lucida Sans Unicode"/>
              </a:rPr>
              <a:t> </a:t>
            </a:r>
            <a:r>
              <a:rPr lang="ru-RU" sz="2800" b="1" dirty="0" err="1" smtClean="0">
                <a:latin typeface="Lucida Sans Unicode"/>
                <a:cs typeface="Lucida Sans Unicode"/>
              </a:rPr>
              <a:t>більш</a:t>
            </a:r>
            <a:r>
              <a:rPr lang="ru-RU" sz="2800" b="1" dirty="0" smtClean="0">
                <a:latin typeface="Lucida Sans Unicode"/>
                <a:cs typeface="Lucida Sans Unicode"/>
              </a:rPr>
              <a:t> </a:t>
            </a:r>
            <a:r>
              <a:rPr lang="ru-RU" sz="2800" b="1" dirty="0" err="1" smtClean="0">
                <a:latin typeface="Lucida Sans Unicode"/>
                <a:cs typeface="Lucida Sans Unicode"/>
              </a:rPr>
              <a:t>ефективні</a:t>
            </a:r>
            <a:r>
              <a:rPr lang="ru-RU" sz="2800" b="1" dirty="0" smtClean="0">
                <a:latin typeface="Lucida Sans Unicode"/>
                <a:cs typeface="Lucida Sans Unicode"/>
              </a:rPr>
              <a:t> </a:t>
            </a:r>
            <a:r>
              <a:rPr lang="ru-RU" sz="2800" b="1" dirty="0" err="1" smtClean="0">
                <a:latin typeface="Lucida Sans Unicode"/>
                <a:cs typeface="Lucida Sans Unicode"/>
              </a:rPr>
              <a:t>гіперпараметри</a:t>
            </a:r>
            <a:r>
              <a:rPr lang="ru-RU" sz="2800" b="1" dirty="0" smtClean="0">
                <a:latin typeface="Lucida Sans Unicode"/>
                <a:cs typeface="Lucida Sans Unicode"/>
              </a:rPr>
              <a:t> та </a:t>
            </a:r>
            <a:r>
              <a:rPr lang="ru-RU" sz="2800" b="1" dirty="0" err="1" smtClean="0">
                <a:latin typeface="Lucida Sans Unicode"/>
                <a:cs typeface="Lucida Sans Unicode"/>
              </a:rPr>
              <a:t>стратегії</a:t>
            </a:r>
            <a:r>
              <a:rPr lang="ru-RU" sz="2800" b="1" dirty="0" smtClean="0">
                <a:latin typeface="Lucida Sans Unicode"/>
                <a:cs typeface="Lucida Sans Unicode"/>
              </a:rPr>
              <a:t> </a:t>
            </a:r>
            <a:r>
              <a:rPr lang="ru-RU" sz="2800" b="1" dirty="0" err="1" smtClean="0">
                <a:latin typeface="Lucida Sans Unicode"/>
                <a:cs typeface="Lucida Sans Unicode"/>
              </a:rPr>
              <a:t>рішення</a:t>
            </a:r>
            <a:r>
              <a:rPr lang="ru-RU" sz="2800" b="1" dirty="0" smtClean="0">
                <a:latin typeface="Lucida Sans Unicode"/>
                <a:cs typeface="Lucida Sans Unicode"/>
              </a:rPr>
              <a:t> </a:t>
            </a:r>
            <a:r>
              <a:rPr lang="ru-RU" sz="2800" b="1" dirty="0" smtClean="0">
                <a:latin typeface="Lucida Sans Unicode"/>
                <a:cs typeface="Lucida Sans Unicode"/>
              </a:rPr>
              <a:t>для </a:t>
            </a:r>
            <a:r>
              <a:rPr lang="en-US" sz="2800" b="1" dirty="0" smtClean="0">
                <a:latin typeface="Tw Cen MT" panose="020B0602020104020603" pitchFamily="34" charset="0"/>
                <a:cs typeface="Lucida Sans Unicode"/>
              </a:rPr>
              <a:t>DDQN, </a:t>
            </a:r>
            <a:r>
              <a:rPr lang="ru-RU" sz="2800" b="1" dirty="0" err="1" smtClean="0">
                <a:latin typeface="Lucida Sans Unicode"/>
                <a:cs typeface="Lucida Sans Unicode"/>
              </a:rPr>
              <a:t>сприяючи</a:t>
            </a:r>
            <a:r>
              <a:rPr lang="ru-RU" sz="2800" b="1" dirty="0" smtClean="0">
                <a:latin typeface="Lucida Sans Unicode"/>
                <a:cs typeface="Lucida Sans Unicode"/>
              </a:rPr>
              <a:t> </a:t>
            </a:r>
            <a:r>
              <a:rPr lang="ru-RU" sz="2800" b="1" dirty="0" err="1" smtClean="0">
                <a:latin typeface="Lucida Sans Unicode"/>
                <a:cs typeface="Lucida Sans Unicode"/>
              </a:rPr>
              <a:t>швидшій</a:t>
            </a:r>
            <a:r>
              <a:rPr lang="ru-RU" sz="2800" b="1" dirty="0" smtClean="0">
                <a:latin typeface="Lucida Sans Unicode"/>
                <a:cs typeface="Lucida Sans Unicode"/>
              </a:rPr>
              <a:t> та </a:t>
            </a:r>
            <a:r>
              <a:rPr lang="ru-RU" sz="2800" b="1" dirty="0" err="1" smtClean="0">
                <a:latin typeface="Lucida Sans Unicode"/>
                <a:cs typeface="Lucida Sans Unicode"/>
              </a:rPr>
              <a:t>стабільнішій</a:t>
            </a:r>
            <a:r>
              <a:rPr lang="ru-RU" sz="2800" b="1" dirty="0" smtClean="0">
                <a:latin typeface="Lucida Sans Unicode"/>
                <a:cs typeface="Lucida Sans Unicode"/>
              </a:rPr>
              <a:t> </a:t>
            </a:r>
            <a:r>
              <a:rPr lang="ru-RU" sz="2800" b="1" dirty="0" err="1" smtClean="0">
                <a:latin typeface="Lucida Sans Unicode"/>
                <a:cs typeface="Lucida Sans Unicode"/>
              </a:rPr>
              <a:t>конвергенції</a:t>
            </a:r>
            <a:r>
              <a:rPr lang="ru-RU" sz="2800" b="1" dirty="0" smtClean="0">
                <a:latin typeface="Lucida Sans Unicode"/>
                <a:cs typeface="Lucida Sans Unicode"/>
              </a:rPr>
              <a:t>.</a:t>
            </a:r>
            <a:endParaRPr lang="ru-RU" sz="2800" b="1" dirty="0">
              <a:latin typeface="Lucida Sans Unicode"/>
              <a:cs typeface="Lucida Sans Unicode"/>
            </a:endParaRPr>
          </a:p>
        </p:txBody>
      </p:sp>
      <p:sp>
        <p:nvSpPr>
          <p:cNvPr id="7" name="object 7"/>
          <p:cNvSpPr/>
          <p:nvPr/>
        </p:nvSpPr>
        <p:spPr>
          <a:xfrm>
            <a:off x="8727117" y="8278431"/>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8" name="object 8"/>
          <p:cNvSpPr/>
          <p:nvPr/>
        </p:nvSpPr>
        <p:spPr>
          <a:xfrm>
            <a:off x="9264936" y="8278431"/>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9" name="object 9"/>
          <p:cNvSpPr/>
          <p:nvPr/>
        </p:nvSpPr>
        <p:spPr>
          <a:xfrm>
            <a:off x="9802741" y="8278431"/>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51"/>
                </a:lnTo>
                <a:lnTo>
                  <a:pt x="385901" y="292303"/>
                </a:lnTo>
                <a:lnTo>
                  <a:pt x="292302" y="385902"/>
                </a:lnTo>
                <a:lnTo>
                  <a:pt x="192950" y="286550"/>
                </a:lnTo>
                <a:lnTo>
                  <a:pt x="93598"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10" name="object 10"/>
          <p:cNvSpPr/>
          <p:nvPr/>
        </p:nvSpPr>
        <p:spPr>
          <a:xfrm>
            <a:off x="8727117" y="8840723"/>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49"/>
                </a:lnTo>
                <a:lnTo>
                  <a:pt x="385901" y="292303"/>
                </a:lnTo>
                <a:lnTo>
                  <a:pt x="292302" y="385900"/>
                </a:lnTo>
                <a:lnTo>
                  <a:pt x="192950" y="286542"/>
                </a:lnTo>
                <a:lnTo>
                  <a:pt x="93598" y="385900"/>
                </a:lnTo>
                <a:lnTo>
                  <a:pt x="0" y="292303"/>
                </a:lnTo>
                <a:lnTo>
                  <a:pt x="99351" y="192949"/>
                </a:lnTo>
                <a:lnTo>
                  <a:pt x="0" y="93599"/>
                </a:lnTo>
                <a:close/>
              </a:path>
            </a:pathLst>
          </a:custGeom>
          <a:ln w="18719">
            <a:solidFill>
              <a:srgbClr val="222020"/>
            </a:solidFill>
          </a:ln>
        </p:spPr>
        <p:txBody>
          <a:bodyPr wrap="square" lIns="0" tIns="0" rIns="0" bIns="0" rtlCol="0"/>
          <a:lstStyle/>
          <a:p>
            <a:endParaRPr/>
          </a:p>
        </p:txBody>
      </p:sp>
      <p:sp>
        <p:nvSpPr>
          <p:cNvPr id="11" name="object 11"/>
          <p:cNvSpPr/>
          <p:nvPr/>
        </p:nvSpPr>
        <p:spPr>
          <a:xfrm>
            <a:off x="9264936" y="8840723"/>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49"/>
                </a:lnTo>
                <a:lnTo>
                  <a:pt x="385901" y="292303"/>
                </a:lnTo>
                <a:lnTo>
                  <a:pt x="292302" y="385900"/>
                </a:lnTo>
                <a:lnTo>
                  <a:pt x="192950" y="286542"/>
                </a:lnTo>
                <a:lnTo>
                  <a:pt x="93598" y="385900"/>
                </a:lnTo>
                <a:lnTo>
                  <a:pt x="0" y="292303"/>
                </a:lnTo>
                <a:lnTo>
                  <a:pt x="99351" y="192949"/>
                </a:lnTo>
                <a:lnTo>
                  <a:pt x="0" y="93599"/>
                </a:lnTo>
                <a:close/>
              </a:path>
            </a:pathLst>
          </a:custGeom>
          <a:ln w="18719">
            <a:solidFill>
              <a:srgbClr val="222020"/>
            </a:solidFill>
          </a:ln>
        </p:spPr>
        <p:txBody>
          <a:bodyPr wrap="square" lIns="0" tIns="0" rIns="0" bIns="0" rtlCol="0"/>
          <a:lstStyle/>
          <a:p>
            <a:endParaRPr/>
          </a:p>
        </p:txBody>
      </p:sp>
      <p:sp>
        <p:nvSpPr>
          <p:cNvPr id="12" name="object 12"/>
          <p:cNvSpPr/>
          <p:nvPr/>
        </p:nvSpPr>
        <p:spPr>
          <a:xfrm>
            <a:off x="9802741" y="8840723"/>
            <a:ext cx="386080" cy="386080"/>
          </a:xfrm>
          <a:custGeom>
            <a:avLst/>
            <a:gdLst/>
            <a:ahLst/>
            <a:cxnLst/>
            <a:rect l="l" t="t" r="r" b="b"/>
            <a:pathLst>
              <a:path w="386079" h="386079">
                <a:moveTo>
                  <a:pt x="0" y="93599"/>
                </a:moveTo>
                <a:lnTo>
                  <a:pt x="93598" y="0"/>
                </a:lnTo>
                <a:lnTo>
                  <a:pt x="192950" y="99352"/>
                </a:lnTo>
                <a:lnTo>
                  <a:pt x="292302" y="0"/>
                </a:lnTo>
                <a:lnTo>
                  <a:pt x="385901" y="93599"/>
                </a:lnTo>
                <a:lnTo>
                  <a:pt x="286549" y="192949"/>
                </a:lnTo>
                <a:lnTo>
                  <a:pt x="385901" y="292303"/>
                </a:lnTo>
                <a:lnTo>
                  <a:pt x="292302" y="385900"/>
                </a:lnTo>
                <a:lnTo>
                  <a:pt x="192950" y="286542"/>
                </a:lnTo>
                <a:lnTo>
                  <a:pt x="93598" y="385900"/>
                </a:lnTo>
                <a:lnTo>
                  <a:pt x="0" y="292303"/>
                </a:lnTo>
                <a:lnTo>
                  <a:pt x="99351" y="192949"/>
                </a:lnTo>
                <a:lnTo>
                  <a:pt x="0" y="93599"/>
                </a:lnTo>
                <a:close/>
              </a:path>
            </a:pathLst>
          </a:custGeom>
          <a:ln w="18719">
            <a:solidFill>
              <a:srgbClr val="222020"/>
            </a:solidFill>
          </a:ln>
        </p:spPr>
        <p:txBody>
          <a:bodyPr wrap="square" lIns="0" tIns="0" rIns="0" bIns="0" rtlCol="0"/>
          <a:lstStyle/>
          <a:p>
            <a:endParaRPr/>
          </a:p>
        </p:txBody>
      </p:sp>
      <p:sp>
        <p:nvSpPr>
          <p:cNvPr id="13" name="object 13"/>
          <p:cNvSpPr/>
          <p:nvPr/>
        </p:nvSpPr>
        <p:spPr>
          <a:xfrm>
            <a:off x="8727117" y="9403015"/>
            <a:ext cx="386080" cy="386080"/>
          </a:xfrm>
          <a:custGeom>
            <a:avLst/>
            <a:gdLst/>
            <a:ahLst/>
            <a:cxnLst/>
            <a:rect l="l" t="t" r="r" b="b"/>
            <a:pathLst>
              <a:path w="386079" h="386079">
                <a:moveTo>
                  <a:pt x="0" y="93592"/>
                </a:moveTo>
                <a:lnTo>
                  <a:pt x="93598" y="0"/>
                </a:lnTo>
                <a:lnTo>
                  <a:pt x="192950" y="99352"/>
                </a:lnTo>
                <a:lnTo>
                  <a:pt x="292302" y="0"/>
                </a:lnTo>
                <a:lnTo>
                  <a:pt x="385901" y="93592"/>
                </a:lnTo>
                <a:lnTo>
                  <a:pt x="286549" y="192949"/>
                </a:lnTo>
                <a:lnTo>
                  <a:pt x="385901" y="292303"/>
                </a:lnTo>
                <a:lnTo>
                  <a:pt x="292302" y="385900"/>
                </a:lnTo>
                <a:lnTo>
                  <a:pt x="192950" y="286543"/>
                </a:lnTo>
                <a:lnTo>
                  <a:pt x="93598" y="385900"/>
                </a:lnTo>
                <a:lnTo>
                  <a:pt x="0" y="292303"/>
                </a:lnTo>
                <a:lnTo>
                  <a:pt x="99351" y="192949"/>
                </a:lnTo>
                <a:lnTo>
                  <a:pt x="0" y="93592"/>
                </a:lnTo>
                <a:close/>
              </a:path>
            </a:pathLst>
          </a:custGeom>
          <a:ln w="18719">
            <a:solidFill>
              <a:srgbClr val="222020"/>
            </a:solidFill>
          </a:ln>
        </p:spPr>
        <p:txBody>
          <a:bodyPr wrap="square" lIns="0" tIns="0" rIns="0" bIns="0" rtlCol="0"/>
          <a:lstStyle/>
          <a:p>
            <a:endParaRPr/>
          </a:p>
        </p:txBody>
      </p:sp>
      <p:sp>
        <p:nvSpPr>
          <p:cNvPr id="14" name="object 14"/>
          <p:cNvSpPr/>
          <p:nvPr/>
        </p:nvSpPr>
        <p:spPr>
          <a:xfrm>
            <a:off x="9264936" y="9403015"/>
            <a:ext cx="386080" cy="386080"/>
          </a:xfrm>
          <a:custGeom>
            <a:avLst/>
            <a:gdLst/>
            <a:ahLst/>
            <a:cxnLst/>
            <a:rect l="l" t="t" r="r" b="b"/>
            <a:pathLst>
              <a:path w="386079" h="386079">
                <a:moveTo>
                  <a:pt x="0" y="93592"/>
                </a:moveTo>
                <a:lnTo>
                  <a:pt x="93598" y="0"/>
                </a:lnTo>
                <a:lnTo>
                  <a:pt x="192950" y="99352"/>
                </a:lnTo>
                <a:lnTo>
                  <a:pt x="292302" y="0"/>
                </a:lnTo>
                <a:lnTo>
                  <a:pt x="385901" y="93592"/>
                </a:lnTo>
                <a:lnTo>
                  <a:pt x="286549" y="192949"/>
                </a:lnTo>
                <a:lnTo>
                  <a:pt x="385901" y="292303"/>
                </a:lnTo>
                <a:lnTo>
                  <a:pt x="292302" y="385900"/>
                </a:lnTo>
                <a:lnTo>
                  <a:pt x="192950" y="286543"/>
                </a:lnTo>
                <a:lnTo>
                  <a:pt x="93598" y="385900"/>
                </a:lnTo>
                <a:lnTo>
                  <a:pt x="0" y="292303"/>
                </a:lnTo>
                <a:lnTo>
                  <a:pt x="99351" y="192949"/>
                </a:lnTo>
                <a:lnTo>
                  <a:pt x="0" y="93592"/>
                </a:lnTo>
                <a:close/>
              </a:path>
            </a:pathLst>
          </a:custGeom>
          <a:ln w="18719">
            <a:solidFill>
              <a:srgbClr val="222020"/>
            </a:solidFill>
          </a:ln>
        </p:spPr>
        <p:txBody>
          <a:bodyPr wrap="square" lIns="0" tIns="0" rIns="0" bIns="0" rtlCol="0"/>
          <a:lstStyle/>
          <a:p>
            <a:endParaRPr/>
          </a:p>
        </p:txBody>
      </p:sp>
      <p:sp>
        <p:nvSpPr>
          <p:cNvPr id="15" name="object 15"/>
          <p:cNvSpPr/>
          <p:nvPr/>
        </p:nvSpPr>
        <p:spPr>
          <a:xfrm>
            <a:off x="9802741" y="9403015"/>
            <a:ext cx="386080" cy="386080"/>
          </a:xfrm>
          <a:custGeom>
            <a:avLst/>
            <a:gdLst/>
            <a:ahLst/>
            <a:cxnLst/>
            <a:rect l="l" t="t" r="r" b="b"/>
            <a:pathLst>
              <a:path w="386079" h="386079">
                <a:moveTo>
                  <a:pt x="0" y="93592"/>
                </a:moveTo>
                <a:lnTo>
                  <a:pt x="93598" y="0"/>
                </a:lnTo>
                <a:lnTo>
                  <a:pt x="192950" y="99352"/>
                </a:lnTo>
                <a:lnTo>
                  <a:pt x="292302" y="0"/>
                </a:lnTo>
                <a:lnTo>
                  <a:pt x="385901" y="93592"/>
                </a:lnTo>
                <a:lnTo>
                  <a:pt x="286549" y="192949"/>
                </a:lnTo>
                <a:lnTo>
                  <a:pt x="385901" y="292303"/>
                </a:lnTo>
                <a:lnTo>
                  <a:pt x="292302" y="385900"/>
                </a:lnTo>
                <a:lnTo>
                  <a:pt x="192950" y="286543"/>
                </a:lnTo>
                <a:lnTo>
                  <a:pt x="93598" y="385900"/>
                </a:lnTo>
                <a:lnTo>
                  <a:pt x="0" y="292303"/>
                </a:lnTo>
                <a:lnTo>
                  <a:pt x="99351" y="192949"/>
                </a:lnTo>
                <a:lnTo>
                  <a:pt x="0" y="93592"/>
                </a:lnTo>
                <a:close/>
              </a:path>
            </a:pathLst>
          </a:custGeom>
          <a:ln w="18719">
            <a:solidFill>
              <a:srgbClr val="222020"/>
            </a:solidFill>
          </a:ln>
        </p:spPr>
        <p:txBody>
          <a:bodyPr wrap="square" lIns="0" tIns="0" rIns="0" bIns="0" rtlCol="0"/>
          <a:lstStyle/>
          <a:p>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937" y="-31750"/>
            <a:ext cx="9035762" cy="1033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07950"/>
            <a:ext cx="18446750" cy="1040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4806950" y="4311650"/>
            <a:ext cx="10142575" cy="1354217"/>
          </a:xfrm>
        </p:spPr>
        <p:txBody>
          <a:bodyPr/>
          <a:lstStyle/>
          <a:p>
            <a:r>
              <a:rPr lang="uk-UA" sz="8800" b="1" dirty="0" smtClean="0">
                <a:solidFill>
                  <a:schemeClr val="bg1"/>
                </a:solidFill>
              </a:rPr>
              <a:t>Дякую за увагу</a:t>
            </a:r>
            <a:endParaRPr lang="ru-RU" sz="8800" b="1" dirty="0">
              <a:solidFill>
                <a:schemeClr val="bg1"/>
              </a:solidFill>
            </a:endParaRPr>
          </a:p>
        </p:txBody>
      </p:sp>
      <p:sp>
        <p:nvSpPr>
          <p:cNvPr id="4" name="object 19"/>
          <p:cNvSpPr/>
          <p:nvPr/>
        </p:nvSpPr>
        <p:spPr>
          <a:xfrm>
            <a:off x="16285591" y="7899313"/>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5" name="object 20"/>
          <p:cNvSpPr/>
          <p:nvPr/>
        </p:nvSpPr>
        <p:spPr>
          <a:xfrm>
            <a:off x="16823415"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6" name="object 21"/>
          <p:cNvSpPr/>
          <p:nvPr/>
        </p:nvSpPr>
        <p:spPr>
          <a:xfrm>
            <a:off x="17361952"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7" name="object 22"/>
          <p:cNvSpPr/>
          <p:nvPr/>
        </p:nvSpPr>
        <p:spPr>
          <a:xfrm>
            <a:off x="16285591" y="8460886"/>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8" name="object 23"/>
          <p:cNvSpPr/>
          <p:nvPr/>
        </p:nvSpPr>
        <p:spPr>
          <a:xfrm>
            <a:off x="16823415"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9" name="object 24"/>
          <p:cNvSpPr/>
          <p:nvPr/>
        </p:nvSpPr>
        <p:spPr>
          <a:xfrm>
            <a:off x="17361952"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10" name="object 25"/>
          <p:cNvSpPr/>
          <p:nvPr/>
        </p:nvSpPr>
        <p:spPr>
          <a:xfrm>
            <a:off x="16285591" y="902317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11" name="object 26"/>
          <p:cNvSpPr/>
          <p:nvPr/>
        </p:nvSpPr>
        <p:spPr>
          <a:xfrm>
            <a:off x="16823415"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12" name="object 27"/>
          <p:cNvSpPr/>
          <p:nvPr/>
        </p:nvSpPr>
        <p:spPr>
          <a:xfrm>
            <a:off x="17361952"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2" name="object 19"/>
          <p:cNvSpPr/>
          <p:nvPr/>
        </p:nvSpPr>
        <p:spPr>
          <a:xfrm>
            <a:off x="16285591" y="501650"/>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3" name="object 20"/>
          <p:cNvSpPr/>
          <p:nvPr/>
        </p:nvSpPr>
        <p:spPr>
          <a:xfrm>
            <a:off x="16823415" y="5016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24" name="object 21"/>
          <p:cNvSpPr/>
          <p:nvPr/>
        </p:nvSpPr>
        <p:spPr>
          <a:xfrm>
            <a:off x="17361952" y="5016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25" name="object 22"/>
          <p:cNvSpPr/>
          <p:nvPr/>
        </p:nvSpPr>
        <p:spPr>
          <a:xfrm>
            <a:off x="16285591" y="1063223"/>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6" name="object 23"/>
          <p:cNvSpPr/>
          <p:nvPr/>
        </p:nvSpPr>
        <p:spPr>
          <a:xfrm>
            <a:off x="16823415" y="1063223"/>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7" name="object 24"/>
          <p:cNvSpPr/>
          <p:nvPr/>
        </p:nvSpPr>
        <p:spPr>
          <a:xfrm>
            <a:off x="17361952" y="1063223"/>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8" name="object 25"/>
          <p:cNvSpPr/>
          <p:nvPr/>
        </p:nvSpPr>
        <p:spPr>
          <a:xfrm>
            <a:off x="16285591" y="1625508"/>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9" name="object 26"/>
          <p:cNvSpPr/>
          <p:nvPr/>
        </p:nvSpPr>
        <p:spPr>
          <a:xfrm>
            <a:off x="16823415" y="1625508"/>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30" name="object 27"/>
          <p:cNvSpPr/>
          <p:nvPr/>
        </p:nvSpPr>
        <p:spPr>
          <a:xfrm>
            <a:off x="17361952" y="1625508"/>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31" name="object 19"/>
          <p:cNvSpPr/>
          <p:nvPr/>
        </p:nvSpPr>
        <p:spPr>
          <a:xfrm>
            <a:off x="692150" y="501650"/>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32" name="object 20"/>
          <p:cNvSpPr/>
          <p:nvPr/>
        </p:nvSpPr>
        <p:spPr>
          <a:xfrm>
            <a:off x="1229974" y="5016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33" name="object 21"/>
          <p:cNvSpPr/>
          <p:nvPr/>
        </p:nvSpPr>
        <p:spPr>
          <a:xfrm>
            <a:off x="1768511" y="5016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34" name="object 22"/>
          <p:cNvSpPr/>
          <p:nvPr/>
        </p:nvSpPr>
        <p:spPr>
          <a:xfrm>
            <a:off x="692150" y="1063223"/>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35" name="object 23"/>
          <p:cNvSpPr/>
          <p:nvPr/>
        </p:nvSpPr>
        <p:spPr>
          <a:xfrm>
            <a:off x="1229974" y="1063223"/>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36" name="object 24"/>
          <p:cNvSpPr/>
          <p:nvPr/>
        </p:nvSpPr>
        <p:spPr>
          <a:xfrm>
            <a:off x="1768511" y="1063223"/>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37" name="object 25"/>
          <p:cNvSpPr/>
          <p:nvPr/>
        </p:nvSpPr>
        <p:spPr>
          <a:xfrm>
            <a:off x="692150" y="1625508"/>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38" name="object 26"/>
          <p:cNvSpPr/>
          <p:nvPr/>
        </p:nvSpPr>
        <p:spPr>
          <a:xfrm>
            <a:off x="1229974" y="1625508"/>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39" name="object 27"/>
          <p:cNvSpPr/>
          <p:nvPr/>
        </p:nvSpPr>
        <p:spPr>
          <a:xfrm>
            <a:off x="1768511" y="1625508"/>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40" name="object 19"/>
          <p:cNvSpPr/>
          <p:nvPr/>
        </p:nvSpPr>
        <p:spPr>
          <a:xfrm>
            <a:off x="692150" y="7899313"/>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41" name="object 20"/>
          <p:cNvSpPr/>
          <p:nvPr/>
        </p:nvSpPr>
        <p:spPr>
          <a:xfrm>
            <a:off x="1229974"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42" name="object 21"/>
          <p:cNvSpPr/>
          <p:nvPr/>
        </p:nvSpPr>
        <p:spPr>
          <a:xfrm>
            <a:off x="1768511" y="7899313"/>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43" name="object 22"/>
          <p:cNvSpPr/>
          <p:nvPr/>
        </p:nvSpPr>
        <p:spPr>
          <a:xfrm>
            <a:off x="692150" y="8460886"/>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44" name="object 23"/>
          <p:cNvSpPr/>
          <p:nvPr/>
        </p:nvSpPr>
        <p:spPr>
          <a:xfrm>
            <a:off x="1229974"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45" name="object 24"/>
          <p:cNvSpPr/>
          <p:nvPr/>
        </p:nvSpPr>
        <p:spPr>
          <a:xfrm>
            <a:off x="1768511" y="846088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46" name="object 25"/>
          <p:cNvSpPr/>
          <p:nvPr/>
        </p:nvSpPr>
        <p:spPr>
          <a:xfrm>
            <a:off x="692150" y="902317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47" name="object 26"/>
          <p:cNvSpPr/>
          <p:nvPr/>
        </p:nvSpPr>
        <p:spPr>
          <a:xfrm>
            <a:off x="1229974"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48" name="object 27"/>
          <p:cNvSpPr/>
          <p:nvPr/>
        </p:nvSpPr>
        <p:spPr>
          <a:xfrm>
            <a:off x="1768511" y="902317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Tree>
    <p:extLst>
      <p:ext uri="{BB962C8B-B14F-4D97-AF65-F5344CB8AC3E}">
        <p14:creationId xmlns:p14="http://schemas.microsoft.com/office/powerpoint/2010/main" val="48304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13" y="6822133"/>
            <a:ext cx="18292445" cy="3470910"/>
            <a:chOff x="-5913" y="6822133"/>
            <a:chExt cx="18292445" cy="3470910"/>
          </a:xfrm>
        </p:grpSpPr>
        <p:sp>
          <p:nvSpPr>
            <p:cNvPr id="3" name="object 3"/>
            <p:cNvSpPr/>
            <p:nvPr/>
          </p:nvSpPr>
          <p:spPr>
            <a:xfrm>
              <a:off x="0" y="6828047"/>
              <a:ext cx="5034915" cy="3459479"/>
            </a:xfrm>
            <a:custGeom>
              <a:avLst/>
              <a:gdLst/>
              <a:ahLst/>
              <a:cxnLst/>
              <a:rect l="l" t="t" r="r" b="b"/>
              <a:pathLst>
                <a:path w="5034915" h="3459479">
                  <a:moveTo>
                    <a:pt x="0" y="268774"/>
                  </a:moveTo>
                  <a:lnTo>
                    <a:pt x="1860622" y="0"/>
                  </a:lnTo>
                  <a:lnTo>
                    <a:pt x="1461983" y="953124"/>
                  </a:lnTo>
                  <a:lnTo>
                    <a:pt x="2333046" y="642884"/>
                  </a:lnTo>
                  <a:lnTo>
                    <a:pt x="2823379" y="1170100"/>
                  </a:lnTo>
                  <a:lnTo>
                    <a:pt x="3764169" y="1077372"/>
                  </a:lnTo>
                  <a:lnTo>
                    <a:pt x="3815581" y="1763412"/>
                  </a:lnTo>
                  <a:lnTo>
                    <a:pt x="5034460" y="2352943"/>
                  </a:lnTo>
                  <a:lnTo>
                    <a:pt x="4162613" y="3458950"/>
                  </a:lnTo>
                </a:path>
              </a:pathLst>
            </a:custGeom>
            <a:ln w="11827">
              <a:solidFill>
                <a:srgbClr val="222020"/>
              </a:solidFill>
            </a:ln>
          </p:spPr>
          <p:txBody>
            <a:bodyPr wrap="square" lIns="0" tIns="0" rIns="0" bIns="0" rtlCol="0"/>
            <a:lstStyle/>
            <a:p>
              <a:endParaRPr/>
            </a:p>
          </p:txBody>
        </p:sp>
        <p:sp>
          <p:nvSpPr>
            <p:cNvPr id="4" name="object 4"/>
            <p:cNvSpPr/>
            <p:nvPr/>
          </p:nvSpPr>
          <p:spPr>
            <a:xfrm>
              <a:off x="-719" y="9399600"/>
              <a:ext cx="18287365" cy="886460"/>
            </a:xfrm>
            <a:custGeom>
              <a:avLst/>
              <a:gdLst/>
              <a:ahLst/>
              <a:cxnLst/>
              <a:rect l="l" t="t" r="r" b="b"/>
              <a:pathLst>
                <a:path w="18287365" h="886459">
                  <a:moveTo>
                    <a:pt x="18287195" y="0"/>
                  </a:moveTo>
                  <a:lnTo>
                    <a:pt x="0" y="0"/>
                  </a:lnTo>
                  <a:lnTo>
                    <a:pt x="0" y="886271"/>
                  </a:lnTo>
                  <a:lnTo>
                    <a:pt x="9143982" y="886271"/>
                  </a:lnTo>
                  <a:lnTo>
                    <a:pt x="18287195" y="886271"/>
                  </a:lnTo>
                  <a:lnTo>
                    <a:pt x="18287195" y="0"/>
                  </a:lnTo>
                  <a:close/>
                </a:path>
              </a:pathLst>
            </a:custGeom>
            <a:solidFill>
              <a:srgbClr val="222020"/>
            </a:solidFill>
          </p:spPr>
          <p:txBody>
            <a:bodyPr wrap="square" lIns="0" tIns="0" rIns="0" bIns="0" rtlCol="0"/>
            <a:lstStyle/>
            <a:p>
              <a:endParaRPr/>
            </a:p>
          </p:txBody>
        </p:sp>
      </p:grpSp>
      <p:sp>
        <p:nvSpPr>
          <p:cNvPr id="5" name="object 5"/>
          <p:cNvSpPr/>
          <p:nvPr/>
        </p:nvSpPr>
        <p:spPr>
          <a:xfrm>
            <a:off x="17328177" y="788875"/>
            <a:ext cx="400050" cy="400685"/>
          </a:xfrm>
          <a:custGeom>
            <a:avLst/>
            <a:gdLst/>
            <a:ahLst/>
            <a:cxnLst/>
            <a:rect l="l" t="t" r="r" b="b"/>
            <a:pathLst>
              <a:path w="400050" h="400684">
                <a:moveTo>
                  <a:pt x="0" y="97041"/>
                </a:moveTo>
                <a:lnTo>
                  <a:pt x="97014" y="0"/>
                </a:lnTo>
                <a:lnTo>
                  <a:pt x="199996" y="103024"/>
                </a:lnTo>
                <a:lnTo>
                  <a:pt x="302978" y="0"/>
                </a:lnTo>
                <a:lnTo>
                  <a:pt x="399992" y="97041"/>
                </a:lnTo>
                <a:lnTo>
                  <a:pt x="297010" y="200053"/>
                </a:lnTo>
                <a:lnTo>
                  <a:pt x="399992" y="303077"/>
                </a:lnTo>
                <a:lnTo>
                  <a:pt x="302978" y="400118"/>
                </a:lnTo>
                <a:lnTo>
                  <a:pt x="199996" y="297094"/>
                </a:lnTo>
                <a:lnTo>
                  <a:pt x="97014" y="400118"/>
                </a:lnTo>
                <a:lnTo>
                  <a:pt x="0" y="303077"/>
                </a:lnTo>
                <a:lnTo>
                  <a:pt x="102982" y="200053"/>
                </a:lnTo>
                <a:lnTo>
                  <a:pt x="0" y="97041"/>
                </a:lnTo>
                <a:close/>
              </a:path>
            </a:pathLst>
          </a:custGeom>
          <a:ln w="19405">
            <a:solidFill>
              <a:srgbClr val="222020"/>
            </a:solidFill>
          </a:ln>
        </p:spPr>
        <p:txBody>
          <a:bodyPr wrap="square" lIns="0" tIns="0" rIns="0" bIns="0" rtlCol="0"/>
          <a:lstStyle/>
          <a:p>
            <a:endParaRPr/>
          </a:p>
        </p:txBody>
      </p:sp>
      <p:sp>
        <p:nvSpPr>
          <p:cNvPr id="6" name="object 6"/>
          <p:cNvSpPr/>
          <p:nvPr/>
        </p:nvSpPr>
        <p:spPr>
          <a:xfrm>
            <a:off x="17328177" y="1371874"/>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7" name="object 7"/>
          <p:cNvSpPr/>
          <p:nvPr/>
        </p:nvSpPr>
        <p:spPr>
          <a:xfrm>
            <a:off x="17328177" y="1954873"/>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8" name="object 8"/>
          <p:cNvSpPr/>
          <p:nvPr/>
        </p:nvSpPr>
        <p:spPr>
          <a:xfrm>
            <a:off x="17328177" y="2537123"/>
            <a:ext cx="400050" cy="400685"/>
          </a:xfrm>
          <a:custGeom>
            <a:avLst/>
            <a:gdLst/>
            <a:ahLst/>
            <a:cxnLst/>
            <a:rect l="l" t="t" r="r" b="b"/>
            <a:pathLst>
              <a:path w="400050" h="400685">
                <a:moveTo>
                  <a:pt x="0" y="97041"/>
                </a:moveTo>
                <a:lnTo>
                  <a:pt x="97014" y="0"/>
                </a:lnTo>
                <a:lnTo>
                  <a:pt x="199996" y="102998"/>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9" name="object 9"/>
          <p:cNvSpPr/>
          <p:nvPr/>
        </p:nvSpPr>
        <p:spPr>
          <a:xfrm>
            <a:off x="17328177" y="3120109"/>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0" name="object 10"/>
          <p:cNvSpPr/>
          <p:nvPr/>
        </p:nvSpPr>
        <p:spPr>
          <a:xfrm>
            <a:off x="17328177" y="3703108"/>
            <a:ext cx="400050" cy="400685"/>
          </a:xfrm>
          <a:custGeom>
            <a:avLst/>
            <a:gdLst/>
            <a:ahLst/>
            <a:cxnLst/>
            <a:rect l="l" t="t" r="r" b="b"/>
            <a:pathLst>
              <a:path w="400050" h="400685">
                <a:moveTo>
                  <a:pt x="0" y="97041"/>
                </a:moveTo>
                <a:lnTo>
                  <a:pt x="97014" y="0"/>
                </a:lnTo>
                <a:lnTo>
                  <a:pt x="199996" y="103011"/>
                </a:lnTo>
                <a:lnTo>
                  <a:pt x="302978" y="0"/>
                </a:lnTo>
                <a:lnTo>
                  <a:pt x="399992" y="97041"/>
                </a:lnTo>
                <a:lnTo>
                  <a:pt x="297010" y="200053"/>
                </a:lnTo>
                <a:lnTo>
                  <a:pt x="399992" y="303064"/>
                </a:lnTo>
                <a:lnTo>
                  <a:pt x="302978" y="400106"/>
                </a:lnTo>
                <a:lnTo>
                  <a:pt x="199996" y="297094"/>
                </a:lnTo>
                <a:lnTo>
                  <a:pt x="97014" y="400106"/>
                </a:lnTo>
                <a:lnTo>
                  <a:pt x="0" y="303064"/>
                </a:lnTo>
                <a:lnTo>
                  <a:pt x="102982" y="200053"/>
                </a:lnTo>
                <a:lnTo>
                  <a:pt x="0" y="97041"/>
                </a:lnTo>
                <a:close/>
              </a:path>
            </a:pathLst>
          </a:custGeom>
          <a:ln w="19405">
            <a:solidFill>
              <a:srgbClr val="222020"/>
            </a:solidFill>
          </a:ln>
        </p:spPr>
        <p:txBody>
          <a:bodyPr wrap="square" lIns="0" tIns="0" rIns="0" bIns="0" rtlCol="0"/>
          <a:lstStyle/>
          <a:p>
            <a:endParaRPr/>
          </a:p>
        </p:txBody>
      </p:sp>
      <p:sp>
        <p:nvSpPr>
          <p:cNvPr id="11" name="object 11"/>
          <p:cNvSpPr txBox="1">
            <a:spLocks noGrp="1"/>
          </p:cNvSpPr>
          <p:nvPr>
            <p:ph type="title"/>
          </p:nvPr>
        </p:nvSpPr>
        <p:spPr>
          <a:xfrm>
            <a:off x="11283950" y="900773"/>
            <a:ext cx="2374265" cy="1054100"/>
          </a:xfrm>
          <a:prstGeom prst="rect">
            <a:avLst/>
          </a:prstGeom>
        </p:spPr>
        <p:txBody>
          <a:bodyPr vert="horz" wrap="square" lIns="0" tIns="12700" rIns="0" bIns="0" rtlCol="0">
            <a:spAutoFit/>
          </a:bodyPr>
          <a:lstStyle/>
          <a:p>
            <a:pPr marL="12700">
              <a:lnSpc>
                <a:spcPct val="100000"/>
              </a:lnSpc>
              <a:spcBef>
                <a:spcPts val="100"/>
              </a:spcBef>
            </a:pPr>
            <a:r>
              <a:rPr spc="-10" dirty="0"/>
              <a:t>Вступ</a:t>
            </a:r>
          </a:p>
        </p:txBody>
      </p:sp>
      <p:sp>
        <p:nvSpPr>
          <p:cNvPr id="21" name="object 21"/>
          <p:cNvSpPr/>
          <p:nvPr/>
        </p:nvSpPr>
        <p:spPr>
          <a:xfrm>
            <a:off x="7818107" y="8326031"/>
            <a:ext cx="548640" cy="548640"/>
          </a:xfrm>
          <a:custGeom>
            <a:avLst/>
            <a:gdLst/>
            <a:ahLst/>
            <a:cxnLst/>
            <a:rect l="l" t="t" r="r" b="b"/>
            <a:pathLst>
              <a:path w="548640" h="548640">
                <a:moveTo>
                  <a:pt x="548601" y="0"/>
                </a:moveTo>
                <a:lnTo>
                  <a:pt x="0" y="548589"/>
                </a:lnTo>
                <a:lnTo>
                  <a:pt x="548601" y="548589"/>
                </a:lnTo>
                <a:lnTo>
                  <a:pt x="548601" y="0"/>
                </a:lnTo>
                <a:close/>
              </a:path>
            </a:pathLst>
          </a:custGeom>
          <a:solidFill>
            <a:srgbClr val="222020"/>
          </a:solidFill>
        </p:spPr>
        <p:txBody>
          <a:bodyPr wrap="square" lIns="0" tIns="0" rIns="0" bIns="0" rtlCol="0"/>
          <a:lstStyle/>
          <a:p>
            <a:endParaRPr/>
          </a:p>
        </p:txBody>
      </p:sp>
      <p:sp>
        <p:nvSpPr>
          <p:cNvPr id="22" name="object 22"/>
          <p:cNvSpPr/>
          <p:nvPr/>
        </p:nvSpPr>
        <p:spPr>
          <a:xfrm>
            <a:off x="7152868" y="8326031"/>
            <a:ext cx="548640" cy="548640"/>
          </a:xfrm>
          <a:custGeom>
            <a:avLst/>
            <a:gdLst/>
            <a:ahLst/>
            <a:cxnLst/>
            <a:rect l="l" t="t" r="r" b="b"/>
            <a:pathLst>
              <a:path w="548640" h="548640">
                <a:moveTo>
                  <a:pt x="548614" y="0"/>
                </a:moveTo>
                <a:lnTo>
                  <a:pt x="0" y="548589"/>
                </a:lnTo>
                <a:lnTo>
                  <a:pt x="548614" y="548589"/>
                </a:lnTo>
                <a:lnTo>
                  <a:pt x="548614" y="0"/>
                </a:lnTo>
                <a:close/>
              </a:path>
            </a:pathLst>
          </a:custGeom>
          <a:solidFill>
            <a:srgbClr val="222020"/>
          </a:solidFill>
        </p:spPr>
        <p:txBody>
          <a:bodyPr wrap="square" lIns="0" tIns="0" rIns="0" bIns="0" rtlCol="0"/>
          <a:lstStyle/>
          <a:p>
            <a:endParaRPr/>
          </a:p>
        </p:txBody>
      </p:sp>
      <p:sp>
        <p:nvSpPr>
          <p:cNvPr id="23" name="object 23"/>
          <p:cNvSpPr/>
          <p:nvPr/>
        </p:nvSpPr>
        <p:spPr>
          <a:xfrm>
            <a:off x="6488353" y="8326031"/>
            <a:ext cx="548640" cy="548640"/>
          </a:xfrm>
          <a:custGeom>
            <a:avLst/>
            <a:gdLst/>
            <a:ahLst/>
            <a:cxnLst/>
            <a:rect l="l" t="t" r="r" b="b"/>
            <a:pathLst>
              <a:path w="548640" h="548640">
                <a:moveTo>
                  <a:pt x="548601" y="0"/>
                </a:moveTo>
                <a:lnTo>
                  <a:pt x="0" y="548589"/>
                </a:lnTo>
                <a:lnTo>
                  <a:pt x="548601" y="548589"/>
                </a:lnTo>
                <a:lnTo>
                  <a:pt x="548601" y="0"/>
                </a:lnTo>
                <a:close/>
              </a:path>
            </a:pathLst>
          </a:custGeom>
          <a:solidFill>
            <a:srgbClr val="222020"/>
          </a:solidFill>
        </p:spPr>
        <p:txBody>
          <a:bodyPr wrap="square" lIns="0" tIns="0" rIns="0" bIns="0" rtlCol="0"/>
          <a:lstStyle/>
          <a:p>
            <a:endParaRPr/>
          </a:p>
        </p:txBody>
      </p:sp>
      <p:sp>
        <p:nvSpPr>
          <p:cNvPr id="24" name="Прямоугольник 23"/>
          <p:cNvSpPr/>
          <p:nvPr/>
        </p:nvSpPr>
        <p:spPr>
          <a:xfrm>
            <a:off x="7626350" y="2395633"/>
            <a:ext cx="9150350" cy="4832092"/>
          </a:xfrm>
          <a:prstGeom prst="rect">
            <a:avLst/>
          </a:prstGeom>
        </p:spPr>
        <p:txBody>
          <a:bodyPr>
            <a:spAutoFit/>
          </a:bodyPr>
          <a:lstStyle/>
          <a:p>
            <a:r>
              <a:rPr lang="ru-RU" sz="2800" dirty="0" smtClean="0">
                <a:latin typeface="Trebuchet MS" panose="020B0603020202020204" pitchFamily="34" charset="0"/>
              </a:rPr>
              <a:t>У </a:t>
            </a:r>
            <a:r>
              <a:rPr lang="ru-RU" sz="2800" dirty="0" err="1" smtClean="0">
                <a:latin typeface="Trebuchet MS" panose="020B0603020202020204" pitchFamily="34" charset="0"/>
              </a:rPr>
              <a:t>сучасному</a:t>
            </a:r>
            <a:r>
              <a:rPr lang="ru-RU" sz="2800" dirty="0" smtClean="0">
                <a:latin typeface="Trebuchet MS" panose="020B0603020202020204" pitchFamily="34" charset="0"/>
              </a:rPr>
              <a:t> </a:t>
            </a:r>
            <a:r>
              <a:rPr lang="ru-RU" sz="2800" dirty="0" err="1" smtClean="0">
                <a:latin typeface="Trebuchet MS" panose="020B0603020202020204" pitchFamily="34" charset="0"/>
              </a:rPr>
              <a:t>світі</a:t>
            </a:r>
            <a:r>
              <a:rPr lang="ru-RU" sz="2800" dirty="0" smtClean="0">
                <a:latin typeface="Trebuchet MS" panose="020B0603020202020204" pitchFamily="34" charset="0"/>
              </a:rPr>
              <a:t> </a:t>
            </a:r>
            <a:r>
              <a:rPr lang="ru-RU" sz="2800" dirty="0" err="1" smtClean="0">
                <a:latin typeface="Trebuchet MS" panose="020B0603020202020204" pitchFamily="34" charset="0"/>
              </a:rPr>
              <a:t>швидкого</a:t>
            </a:r>
            <a:r>
              <a:rPr lang="ru-RU" sz="2800" dirty="0" smtClean="0">
                <a:latin typeface="Trebuchet MS" panose="020B0603020202020204" pitchFamily="34" charset="0"/>
              </a:rPr>
              <a:t> </a:t>
            </a:r>
            <a:r>
              <a:rPr lang="ru-RU" sz="2800" dirty="0" err="1" smtClean="0">
                <a:latin typeface="Trebuchet MS" panose="020B0603020202020204" pitchFamily="34" charset="0"/>
              </a:rPr>
              <a:t>розвитку</a:t>
            </a:r>
            <a:r>
              <a:rPr lang="ru-RU" sz="2800" dirty="0" smtClean="0">
                <a:latin typeface="Trebuchet MS" panose="020B0603020202020204" pitchFamily="34" charset="0"/>
              </a:rPr>
              <a:t> </a:t>
            </a:r>
            <a:r>
              <a:rPr lang="ru-RU" sz="2800" dirty="0" err="1" smtClean="0">
                <a:latin typeface="Trebuchet MS" panose="020B0603020202020204" pitchFamily="34" charset="0"/>
              </a:rPr>
              <a:t>технологій</a:t>
            </a:r>
            <a:r>
              <a:rPr lang="ru-RU" sz="2800" dirty="0" smtClean="0">
                <a:latin typeface="Trebuchet MS" panose="020B0603020202020204" pitchFamily="34" charset="0"/>
              </a:rPr>
              <a:t> </a:t>
            </a:r>
            <a:r>
              <a:rPr lang="ru-RU" sz="2800" b="1" dirty="0" smtClean="0">
                <a:latin typeface="Trebuchet MS" panose="020B0603020202020204" pitchFamily="34" charset="0"/>
              </a:rPr>
              <a:t>та </a:t>
            </a:r>
            <a:r>
              <a:rPr lang="ru-RU" sz="2800" b="1" dirty="0" err="1" smtClean="0">
                <a:latin typeface="Trebuchet MS" panose="020B0603020202020204" pitchFamily="34" charset="0"/>
              </a:rPr>
              <a:t>збільшення</a:t>
            </a:r>
            <a:r>
              <a:rPr lang="ru-RU" sz="2800" b="1" dirty="0" smtClean="0">
                <a:latin typeface="Trebuchet MS" panose="020B0603020202020204" pitchFamily="34" charset="0"/>
              </a:rPr>
              <a:t> </a:t>
            </a:r>
            <a:r>
              <a:rPr lang="ru-RU" sz="2800" b="1" dirty="0" err="1" smtClean="0">
                <a:latin typeface="Trebuchet MS" panose="020B0603020202020204" pitchFamily="34" charset="0"/>
              </a:rPr>
              <a:t>обсягів</a:t>
            </a:r>
            <a:r>
              <a:rPr lang="ru-RU" sz="2800" b="1" dirty="0" smtClean="0">
                <a:latin typeface="Trebuchet MS" panose="020B0603020202020204" pitchFamily="34" charset="0"/>
              </a:rPr>
              <a:t> </a:t>
            </a:r>
            <a:r>
              <a:rPr lang="ru-RU" sz="2800" b="1" dirty="0" err="1" smtClean="0">
                <a:latin typeface="Trebuchet MS" panose="020B0603020202020204" pitchFamily="34" charset="0"/>
              </a:rPr>
              <a:t>обробки</a:t>
            </a:r>
            <a:r>
              <a:rPr lang="ru-RU" sz="2800" b="1" dirty="0" smtClean="0">
                <a:latin typeface="Trebuchet MS" panose="020B0603020202020204" pitchFamily="34" charset="0"/>
              </a:rPr>
              <a:t> </a:t>
            </a:r>
            <a:r>
              <a:rPr lang="ru-RU" sz="2800" b="1" dirty="0" err="1" smtClean="0">
                <a:latin typeface="Trebuchet MS" panose="020B0603020202020204" pitchFamily="34" charset="0"/>
              </a:rPr>
              <a:t>даних</a:t>
            </a:r>
            <a:r>
              <a:rPr lang="ru-RU" sz="2800" b="1" dirty="0" smtClean="0">
                <a:latin typeface="Trebuchet MS" panose="020B0603020202020204" pitchFamily="34" charset="0"/>
              </a:rPr>
              <a:t> </a:t>
            </a:r>
            <a:r>
              <a:rPr lang="ru-RU" sz="2800" dirty="0" err="1" smtClean="0">
                <a:latin typeface="Trebuchet MS" panose="020B0603020202020204" pitchFamily="34" charset="0"/>
              </a:rPr>
              <a:t>з'являється</a:t>
            </a:r>
            <a:r>
              <a:rPr lang="ru-RU" sz="2800" dirty="0" smtClean="0">
                <a:latin typeface="Trebuchet MS" panose="020B0603020202020204" pitchFamily="34" charset="0"/>
              </a:rPr>
              <a:t> все </a:t>
            </a:r>
            <a:r>
              <a:rPr lang="ru-RU" sz="2800" dirty="0" err="1" smtClean="0">
                <a:latin typeface="Trebuchet MS" panose="020B0603020202020204" pitchFamily="34" charset="0"/>
              </a:rPr>
              <a:t>більше</a:t>
            </a:r>
            <a:r>
              <a:rPr lang="ru-RU" sz="2800" dirty="0" smtClean="0">
                <a:latin typeface="Trebuchet MS" panose="020B0603020202020204" pitchFamily="34" charset="0"/>
              </a:rPr>
              <a:t> </a:t>
            </a:r>
            <a:r>
              <a:rPr lang="ru-RU" sz="2800" dirty="0" err="1" smtClean="0">
                <a:latin typeface="Trebuchet MS" panose="020B0603020202020204" pitchFamily="34" charset="0"/>
              </a:rPr>
              <a:t>викликів</a:t>
            </a:r>
            <a:r>
              <a:rPr lang="ru-RU" sz="2800" dirty="0" smtClean="0">
                <a:latin typeface="Trebuchet MS" panose="020B0603020202020204" pitchFamily="34" charset="0"/>
              </a:rPr>
              <a:t>, </a:t>
            </a:r>
            <a:r>
              <a:rPr lang="ru-RU" sz="2800" dirty="0" err="1" smtClean="0">
                <a:latin typeface="Trebuchet MS" panose="020B0603020202020204" pitchFamily="34" charset="0"/>
              </a:rPr>
              <a:t>пов'язаних</a:t>
            </a:r>
            <a:r>
              <a:rPr lang="ru-RU" sz="2800" dirty="0" smtClean="0">
                <a:latin typeface="Trebuchet MS" panose="020B0603020202020204" pitchFamily="34" charset="0"/>
              </a:rPr>
              <a:t> з </a:t>
            </a:r>
            <a:r>
              <a:rPr lang="ru-RU" sz="2800" b="1" dirty="0" err="1" smtClean="0">
                <a:latin typeface="Trebuchet MS" panose="020B0603020202020204" pitchFamily="34" charset="0"/>
              </a:rPr>
              <a:t>оптимізацією</a:t>
            </a:r>
            <a:r>
              <a:rPr lang="ru-RU" sz="2800" b="1" dirty="0" smtClean="0">
                <a:latin typeface="Trebuchet MS" panose="020B0603020202020204" pitchFamily="34" charset="0"/>
              </a:rPr>
              <a:t> </a:t>
            </a:r>
            <a:r>
              <a:rPr lang="ru-RU" sz="2800" b="1" dirty="0" err="1" smtClean="0">
                <a:latin typeface="Trebuchet MS" panose="020B0603020202020204" pitchFamily="34" charset="0"/>
              </a:rPr>
              <a:t>процесів</a:t>
            </a:r>
            <a:r>
              <a:rPr lang="ru-RU" sz="2800" b="1" dirty="0" smtClean="0">
                <a:latin typeface="Trebuchet MS" panose="020B0603020202020204" pitchFamily="34" charset="0"/>
              </a:rPr>
              <a:t> </a:t>
            </a:r>
            <a:r>
              <a:rPr lang="ru-RU" sz="2800" b="1" dirty="0" err="1" smtClean="0">
                <a:latin typeface="Trebuchet MS" panose="020B0603020202020204" pitchFamily="34" charset="0"/>
              </a:rPr>
              <a:t>обчислень</a:t>
            </a:r>
            <a:r>
              <a:rPr lang="ru-RU" sz="2800" dirty="0" smtClean="0">
                <a:latin typeface="Trebuchet MS" panose="020B0603020202020204" pitchFamily="34" charset="0"/>
              </a:rPr>
              <a:t>, </a:t>
            </a:r>
            <a:r>
              <a:rPr lang="ru-RU" sz="2800" dirty="0" err="1" smtClean="0">
                <a:latin typeface="Trebuchet MS" panose="020B0603020202020204" pitchFamily="34" charset="0"/>
              </a:rPr>
              <a:t>зокрема</a:t>
            </a:r>
            <a:r>
              <a:rPr lang="ru-RU" sz="2800" dirty="0" smtClean="0">
                <a:latin typeface="Trebuchet MS" panose="020B0603020202020204" pitchFamily="34" charset="0"/>
              </a:rPr>
              <a:t> у </a:t>
            </a:r>
            <a:r>
              <a:rPr lang="ru-RU" sz="2800" dirty="0" err="1" smtClean="0">
                <a:latin typeface="Trebuchet MS" panose="020B0603020202020204" pitchFamily="34" charset="0"/>
              </a:rPr>
              <a:t>сфері</a:t>
            </a:r>
            <a:r>
              <a:rPr lang="ru-RU" sz="2800" dirty="0" smtClean="0">
                <a:latin typeface="Trebuchet MS" panose="020B0603020202020204" pitchFamily="34" charset="0"/>
              </a:rPr>
              <a:t> штучного </a:t>
            </a:r>
            <a:r>
              <a:rPr lang="ru-RU" sz="2800" dirty="0" err="1" smtClean="0">
                <a:latin typeface="Trebuchet MS" panose="020B0603020202020204" pitchFamily="34" charset="0"/>
              </a:rPr>
              <a:t>інтелекту</a:t>
            </a:r>
            <a:r>
              <a:rPr lang="ru-RU" sz="2800" dirty="0" smtClean="0">
                <a:latin typeface="Trebuchet MS" panose="020B0603020202020204" pitchFamily="34" charset="0"/>
              </a:rPr>
              <a:t> та </a:t>
            </a:r>
            <a:r>
              <a:rPr lang="ru-RU" sz="2800" dirty="0" err="1" smtClean="0">
                <a:latin typeface="Trebuchet MS" panose="020B0603020202020204" pitchFamily="34" charset="0"/>
              </a:rPr>
              <a:t>дослідження</a:t>
            </a:r>
            <a:r>
              <a:rPr lang="ru-RU" sz="2800" dirty="0" smtClean="0">
                <a:latin typeface="Trebuchet MS" panose="020B0603020202020204" pitchFamily="34" charset="0"/>
              </a:rPr>
              <a:t> </a:t>
            </a:r>
            <a:r>
              <a:rPr lang="ru-RU" sz="2800" dirty="0" smtClean="0">
                <a:latin typeface="Trebuchet MS" panose="020B0603020202020204" pitchFamily="34" charset="0"/>
              </a:rPr>
              <a:t>штучного </a:t>
            </a:r>
            <a:r>
              <a:rPr lang="ru-RU" sz="2800" dirty="0" err="1" smtClean="0">
                <a:latin typeface="Trebuchet MS" panose="020B0603020202020204" pitchFamily="34" charset="0"/>
              </a:rPr>
              <a:t>життя</a:t>
            </a:r>
            <a:r>
              <a:rPr lang="ru-RU" sz="2800" dirty="0" smtClean="0">
                <a:latin typeface="Trebuchet MS" panose="020B0603020202020204" pitchFamily="34" charset="0"/>
              </a:rPr>
              <a:t>. </a:t>
            </a:r>
            <a:r>
              <a:rPr lang="ru-RU" sz="2800" b="1" dirty="0" err="1" smtClean="0">
                <a:latin typeface="Trebuchet MS" panose="020B0603020202020204" pitchFamily="34" charset="0"/>
              </a:rPr>
              <a:t>Застосування</a:t>
            </a:r>
            <a:r>
              <a:rPr lang="ru-RU" sz="2800" b="1" dirty="0" smtClean="0">
                <a:latin typeface="Trebuchet MS" panose="020B0603020202020204" pitchFamily="34" charset="0"/>
              </a:rPr>
              <a:t> </a:t>
            </a:r>
            <a:r>
              <a:rPr lang="ru-RU" sz="2800" b="1" dirty="0" err="1" smtClean="0">
                <a:latin typeface="Trebuchet MS" panose="020B0603020202020204" pitchFamily="34" charset="0"/>
              </a:rPr>
              <a:t>генетичних</a:t>
            </a:r>
            <a:r>
              <a:rPr lang="ru-RU" sz="2800" b="1" dirty="0" smtClean="0">
                <a:latin typeface="Trebuchet MS" panose="020B0603020202020204" pitchFamily="34" charset="0"/>
              </a:rPr>
              <a:t> </a:t>
            </a:r>
            <a:r>
              <a:rPr lang="ru-RU" sz="2800" b="1" dirty="0" err="1" smtClean="0">
                <a:latin typeface="Trebuchet MS" panose="020B0603020202020204" pitchFamily="34" charset="0"/>
              </a:rPr>
              <a:t>алгоритмів</a:t>
            </a:r>
            <a:r>
              <a:rPr lang="ru-RU" sz="2800" b="1" dirty="0" smtClean="0">
                <a:latin typeface="Trebuchet MS" panose="020B0603020202020204" pitchFamily="34" charset="0"/>
              </a:rPr>
              <a:t> в </a:t>
            </a:r>
            <a:r>
              <a:rPr lang="ru-RU" sz="2800" b="1" dirty="0" err="1" smtClean="0">
                <a:latin typeface="Trebuchet MS" panose="020B0603020202020204" pitchFamily="34" charset="0"/>
              </a:rPr>
              <a:t>поєднанні</a:t>
            </a:r>
            <a:r>
              <a:rPr lang="ru-RU" sz="2800" b="1" dirty="0" smtClean="0">
                <a:latin typeface="Trebuchet MS" panose="020B0603020202020204" pitchFamily="34" charset="0"/>
              </a:rPr>
              <a:t> з </a:t>
            </a:r>
            <a:r>
              <a:rPr lang="ru-RU" sz="2800" b="1" dirty="0" err="1" smtClean="0">
                <a:latin typeface="Trebuchet MS" panose="020B0603020202020204" pitchFamily="34" charset="0"/>
              </a:rPr>
              <a:t>нейронними</a:t>
            </a:r>
            <a:r>
              <a:rPr lang="ru-RU" sz="2800" b="1" dirty="0" smtClean="0">
                <a:latin typeface="Trebuchet MS" panose="020B0603020202020204" pitchFamily="34" charset="0"/>
              </a:rPr>
              <a:t> мережами з </a:t>
            </a:r>
            <a:r>
              <a:rPr lang="ru-RU" sz="2800" b="1" dirty="0" err="1" smtClean="0">
                <a:latin typeface="Trebuchet MS" panose="020B0603020202020204" pitchFamily="34" charset="0"/>
              </a:rPr>
              <a:t>навчанням</a:t>
            </a:r>
            <a:r>
              <a:rPr lang="ru-RU" sz="2800" b="1" dirty="0" smtClean="0">
                <a:latin typeface="Trebuchet MS" panose="020B0603020202020204" pitchFamily="34" charset="0"/>
              </a:rPr>
              <a:t> з </a:t>
            </a:r>
            <a:r>
              <a:rPr lang="ru-RU" sz="2800" b="1" dirty="0" err="1" smtClean="0">
                <a:latin typeface="Trebuchet MS" panose="020B0603020202020204" pitchFamily="34" charset="0"/>
              </a:rPr>
              <a:t>підкріпленням</a:t>
            </a:r>
            <a:r>
              <a:rPr lang="ru-RU" sz="2800" b="1" dirty="0" smtClean="0">
                <a:latin typeface="Trebuchet MS" panose="020B0603020202020204" pitchFamily="34" charset="0"/>
              </a:rPr>
              <a:t> </a:t>
            </a:r>
            <a:r>
              <a:rPr lang="ru-RU" sz="2800" dirty="0" smtClean="0">
                <a:latin typeface="Trebuchet MS" panose="020B0603020202020204" pitchFamily="34" charset="0"/>
              </a:rPr>
              <a:t>не </a:t>
            </a:r>
            <a:r>
              <a:rPr lang="ru-RU" sz="2800" dirty="0" err="1" smtClean="0">
                <a:latin typeface="Trebuchet MS" panose="020B0603020202020204" pitchFamily="34" charset="0"/>
              </a:rPr>
              <a:t>лише</a:t>
            </a:r>
            <a:r>
              <a:rPr lang="ru-RU" sz="2800" dirty="0" smtClean="0">
                <a:latin typeface="Trebuchet MS" panose="020B0603020202020204" pitchFamily="34" charset="0"/>
              </a:rPr>
              <a:t> </a:t>
            </a:r>
            <a:r>
              <a:rPr lang="ru-RU" sz="2800" dirty="0" err="1" smtClean="0">
                <a:latin typeface="Trebuchet MS" panose="020B0603020202020204" pitchFamily="34" charset="0"/>
              </a:rPr>
              <a:t>відкриває</a:t>
            </a:r>
            <a:r>
              <a:rPr lang="ru-RU" sz="2800" dirty="0" smtClean="0">
                <a:latin typeface="Trebuchet MS" panose="020B0603020202020204" pitchFamily="34" charset="0"/>
              </a:rPr>
              <a:t> </a:t>
            </a:r>
            <a:r>
              <a:rPr lang="ru-RU" sz="2800" dirty="0" err="1" smtClean="0">
                <a:latin typeface="Trebuchet MS" panose="020B0603020202020204" pitchFamily="34" charset="0"/>
              </a:rPr>
              <a:t>нові</a:t>
            </a:r>
            <a:r>
              <a:rPr lang="ru-RU" sz="2800" dirty="0" smtClean="0">
                <a:latin typeface="Trebuchet MS" panose="020B0603020202020204" pitchFamily="34" charset="0"/>
              </a:rPr>
              <a:t> </a:t>
            </a:r>
            <a:r>
              <a:rPr lang="ru-RU" sz="2800" dirty="0" err="1" smtClean="0">
                <a:latin typeface="Trebuchet MS" panose="020B0603020202020204" pitchFamily="34" charset="0"/>
              </a:rPr>
              <a:t>можливості</a:t>
            </a:r>
            <a:r>
              <a:rPr lang="ru-RU" sz="2800" dirty="0" smtClean="0">
                <a:latin typeface="Trebuchet MS" panose="020B0603020202020204" pitchFamily="34" charset="0"/>
              </a:rPr>
              <a:t> для </a:t>
            </a:r>
            <a:r>
              <a:rPr lang="ru-RU" sz="2800" dirty="0" err="1" smtClean="0">
                <a:latin typeface="Trebuchet MS" panose="020B0603020202020204" pitchFamily="34" charset="0"/>
              </a:rPr>
              <a:t>розв'язання</a:t>
            </a:r>
            <a:r>
              <a:rPr lang="ru-RU" sz="2800" dirty="0" smtClean="0">
                <a:latin typeface="Trebuchet MS" panose="020B0603020202020204" pitchFamily="34" charset="0"/>
              </a:rPr>
              <a:t> </a:t>
            </a:r>
            <a:r>
              <a:rPr lang="ru-RU" sz="2800" dirty="0" err="1" smtClean="0">
                <a:latin typeface="Trebuchet MS" panose="020B0603020202020204" pitchFamily="34" charset="0"/>
              </a:rPr>
              <a:t>складних</a:t>
            </a:r>
            <a:r>
              <a:rPr lang="ru-RU" sz="2800" dirty="0" smtClean="0">
                <a:latin typeface="Trebuchet MS" panose="020B0603020202020204" pitchFamily="34" charset="0"/>
              </a:rPr>
              <a:t> задач у </a:t>
            </a:r>
            <a:r>
              <a:rPr lang="ru-RU" sz="2800" dirty="0" err="1" smtClean="0">
                <a:latin typeface="Trebuchet MS" panose="020B0603020202020204" pitchFamily="34" charset="0"/>
              </a:rPr>
              <a:t>сфері</a:t>
            </a:r>
            <a:r>
              <a:rPr lang="ru-RU" sz="2800" dirty="0" smtClean="0">
                <a:latin typeface="Trebuchet MS" panose="020B0603020202020204" pitchFamily="34" charset="0"/>
              </a:rPr>
              <a:t> машинного </a:t>
            </a:r>
            <a:r>
              <a:rPr lang="ru-RU" sz="2800" dirty="0" err="1" smtClean="0">
                <a:latin typeface="Trebuchet MS" panose="020B0603020202020204" pitchFamily="34" charset="0"/>
              </a:rPr>
              <a:t>навчання</a:t>
            </a:r>
            <a:r>
              <a:rPr lang="ru-RU" sz="2800" dirty="0" smtClean="0">
                <a:latin typeface="Trebuchet MS" panose="020B0603020202020204" pitchFamily="34" charset="0"/>
              </a:rPr>
              <a:t>, але й </a:t>
            </a:r>
            <a:r>
              <a:rPr lang="ru-RU" sz="2800" b="1" dirty="0" err="1" smtClean="0">
                <a:latin typeface="Trebuchet MS" panose="020B0603020202020204" pitchFamily="34" charset="0"/>
              </a:rPr>
              <a:t>прокладає</a:t>
            </a:r>
            <a:r>
              <a:rPr lang="ru-RU" sz="2800" b="1" dirty="0" smtClean="0">
                <a:latin typeface="Trebuchet MS" panose="020B0603020202020204" pitchFamily="34" charset="0"/>
              </a:rPr>
              <a:t> шлях до </a:t>
            </a:r>
            <a:r>
              <a:rPr lang="ru-RU" sz="2800" b="1" dirty="0" err="1" smtClean="0">
                <a:latin typeface="Trebuchet MS" panose="020B0603020202020204" pitchFamily="34" charset="0"/>
              </a:rPr>
              <a:t>глибших</a:t>
            </a:r>
            <a:r>
              <a:rPr lang="ru-RU" sz="2800" b="1" dirty="0" smtClean="0">
                <a:latin typeface="Trebuchet MS" panose="020B0603020202020204" pitchFamily="34" charset="0"/>
              </a:rPr>
              <a:t> </a:t>
            </a:r>
            <a:r>
              <a:rPr lang="ru-RU" sz="2800" b="1" dirty="0" err="1" smtClean="0">
                <a:latin typeface="Trebuchet MS" panose="020B0603020202020204" pitchFamily="34" charset="0"/>
              </a:rPr>
              <a:t>досліджень</a:t>
            </a:r>
            <a:r>
              <a:rPr lang="ru-RU" sz="2800" b="1" dirty="0" smtClean="0">
                <a:latin typeface="Trebuchet MS" panose="020B0603020202020204" pitchFamily="34" charset="0"/>
              </a:rPr>
              <a:t> у </a:t>
            </a:r>
            <a:r>
              <a:rPr lang="ru-RU" sz="2800" b="1" dirty="0" err="1" smtClean="0">
                <a:latin typeface="Trebuchet MS" panose="020B0603020202020204" pitchFamily="34" charset="0"/>
              </a:rPr>
              <a:t>сфері</a:t>
            </a:r>
            <a:r>
              <a:rPr lang="ru-RU" sz="2800" b="1" dirty="0" smtClean="0">
                <a:latin typeface="Trebuchet MS" panose="020B0603020202020204" pitchFamily="34" charset="0"/>
              </a:rPr>
              <a:t> штучного </a:t>
            </a:r>
            <a:r>
              <a:rPr lang="ru-RU" sz="2800" b="1" dirty="0" err="1" smtClean="0">
                <a:latin typeface="Trebuchet MS" panose="020B0603020202020204" pitchFamily="34" charset="0"/>
              </a:rPr>
              <a:t>життя</a:t>
            </a:r>
            <a:r>
              <a:rPr lang="ru-RU" sz="2800" b="1" dirty="0" smtClean="0">
                <a:latin typeface="Trebuchet MS" panose="020B0603020202020204" pitchFamily="34" charset="0"/>
              </a:rPr>
              <a:t> та </a:t>
            </a:r>
            <a:r>
              <a:rPr lang="ru-RU" sz="2800" b="1" dirty="0" err="1" smtClean="0">
                <a:latin typeface="Trebuchet MS" panose="020B0603020202020204" pitchFamily="34" charset="0"/>
              </a:rPr>
              <a:t>еволюції</a:t>
            </a:r>
            <a:r>
              <a:rPr lang="ru-RU" sz="2800" dirty="0" smtClean="0">
                <a:latin typeface="Trebuchet MS" panose="020B0603020202020204" pitchFamily="34" charset="0"/>
              </a:rPr>
              <a:t>.</a:t>
            </a:r>
            <a:endParaRPr lang="ru-RU" sz="2800" dirty="0">
              <a:latin typeface="Trebuchet MS" panose="020B0603020202020204" pitchFamily="34" charset="0"/>
            </a:endParaRPr>
          </a:p>
        </p:txBody>
      </p:sp>
      <p:pic>
        <p:nvPicPr>
          <p:cNvPr id="1028" name="Picture 4" descr="C:\Users\trino\Downloads\_fdd94580-de34-42dc-8640-2d4707d78a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0788"/>
            <a:ext cx="7030643" cy="7030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838" y="87858"/>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3" name="object 3"/>
          <p:cNvSpPr/>
          <p:nvPr/>
        </p:nvSpPr>
        <p:spPr>
          <a:xfrm>
            <a:off x="625654" y="87858"/>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4" name="object 4"/>
          <p:cNvSpPr/>
          <p:nvPr/>
        </p:nvSpPr>
        <p:spPr>
          <a:xfrm>
            <a:off x="1163463" y="87858"/>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5" name="object 5"/>
          <p:cNvSpPr/>
          <p:nvPr/>
        </p:nvSpPr>
        <p:spPr>
          <a:xfrm>
            <a:off x="87838" y="650151"/>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6" name="object 6"/>
          <p:cNvSpPr/>
          <p:nvPr/>
        </p:nvSpPr>
        <p:spPr>
          <a:xfrm>
            <a:off x="625654" y="650151"/>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7" name="object 7"/>
          <p:cNvSpPr/>
          <p:nvPr/>
        </p:nvSpPr>
        <p:spPr>
          <a:xfrm>
            <a:off x="1163463" y="650151"/>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8" name="object 8"/>
          <p:cNvSpPr/>
          <p:nvPr/>
        </p:nvSpPr>
        <p:spPr>
          <a:xfrm>
            <a:off x="87838" y="1212443"/>
            <a:ext cx="386080" cy="386080"/>
          </a:xfrm>
          <a:custGeom>
            <a:avLst/>
            <a:gdLst/>
            <a:ahLst/>
            <a:cxnLst/>
            <a:rect l="l" t="t" r="r" b="b"/>
            <a:pathLst>
              <a:path w="386080" h="386080">
                <a:moveTo>
                  <a:pt x="0" y="93599"/>
                </a:moveTo>
                <a:lnTo>
                  <a:pt x="93598" y="0"/>
                </a:lnTo>
                <a:lnTo>
                  <a:pt x="192950" y="99364"/>
                </a:lnTo>
                <a:lnTo>
                  <a:pt x="292308" y="0"/>
                </a:lnTo>
                <a:lnTo>
                  <a:pt x="385901" y="93599"/>
                </a:lnTo>
                <a:lnTo>
                  <a:pt x="286549" y="192951"/>
                </a:lnTo>
                <a:lnTo>
                  <a:pt x="385901" y="292315"/>
                </a:lnTo>
                <a:lnTo>
                  <a:pt x="292308" y="385902"/>
                </a:lnTo>
                <a:lnTo>
                  <a:pt x="192950" y="286550"/>
                </a:lnTo>
                <a:lnTo>
                  <a:pt x="93598" y="385902"/>
                </a:lnTo>
                <a:lnTo>
                  <a:pt x="0" y="292315"/>
                </a:lnTo>
                <a:lnTo>
                  <a:pt x="99357" y="192951"/>
                </a:lnTo>
                <a:lnTo>
                  <a:pt x="0" y="93599"/>
                </a:lnTo>
                <a:close/>
              </a:path>
            </a:pathLst>
          </a:custGeom>
          <a:ln w="18719">
            <a:solidFill>
              <a:srgbClr val="222020"/>
            </a:solidFill>
          </a:ln>
        </p:spPr>
        <p:txBody>
          <a:bodyPr wrap="square" lIns="0" tIns="0" rIns="0" bIns="0" rtlCol="0"/>
          <a:lstStyle/>
          <a:p>
            <a:endParaRPr/>
          </a:p>
        </p:txBody>
      </p:sp>
      <p:sp>
        <p:nvSpPr>
          <p:cNvPr id="9" name="object 9"/>
          <p:cNvSpPr/>
          <p:nvPr/>
        </p:nvSpPr>
        <p:spPr>
          <a:xfrm>
            <a:off x="625654" y="1212443"/>
            <a:ext cx="386080" cy="386080"/>
          </a:xfrm>
          <a:custGeom>
            <a:avLst/>
            <a:gdLst/>
            <a:ahLst/>
            <a:cxnLst/>
            <a:rect l="l" t="t" r="r" b="b"/>
            <a:pathLst>
              <a:path w="386080" h="386080">
                <a:moveTo>
                  <a:pt x="0" y="93599"/>
                </a:moveTo>
                <a:lnTo>
                  <a:pt x="93592" y="0"/>
                </a:lnTo>
                <a:lnTo>
                  <a:pt x="192950" y="99364"/>
                </a:lnTo>
                <a:lnTo>
                  <a:pt x="292302" y="0"/>
                </a:lnTo>
                <a:lnTo>
                  <a:pt x="385896" y="93599"/>
                </a:lnTo>
                <a:lnTo>
                  <a:pt x="286543" y="192951"/>
                </a:lnTo>
                <a:lnTo>
                  <a:pt x="385896" y="292315"/>
                </a:lnTo>
                <a:lnTo>
                  <a:pt x="292302" y="385902"/>
                </a:lnTo>
                <a:lnTo>
                  <a:pt x="192950" y="286550"/>
                </a:lnTo>
                <a:lnTo>
                  <a:pt x="93592" y="385902"/>
                </a:lnTo>
                <a:lnTo>
                  <a:pt x="0" y="292315"/>
                </a:lnTo>
                <a:lnTo>
                  <a:pt x="99351" y="192951"/>
                </a:lnTo>
                <a:lnTo>
                  <a:pt x="0" y="93599"/>
                </a:lnTo>
                <a:close/>
              </a:path>
            </a:pathLst>
          </a:custGeom>
          <a:ln w="18719">
            <a:solidFill>
              <a:srgbClr val="222020"/>
            </a:solidFill>
          </a:ln>
        </p:spPr>
        <p:txBody>
          <a:bodyPr wrap="square" lIns="0" tIns="0" rIns="0" bIns="0" rtlCol="0"/>
          <a:lstStyle/>
          <a:p>
            <a:endParaRPr/>
          </a:p>
        </p:txBody>
      </p:sp>
      <p:sp>
        <p:nvSpPr>
          <p:cNvPr id="10" name="object 10"/>
          <p:cNvSpPr/>
          <p:nvPr/>
        </p:nvSpPr>
        <p:spPr>
          <a:xfrm>
            <a:off x="1163463" y="1212443"/>
            <a:ext cx="386080" cy="386080"/>
          </a:xfrm>
          <a:custGeom>
            <a:avLst/>
            <a:gdLst/>
            <a:ahLst/>
            <a:cxnLst/>
            <a:rect l="l" t="t" r="r" b="b"/>
            <a:pathLst>
              <a:path w="386080" h="386080">
                <a:moveTo>
                  <a:pt x="0" y="93599"/>
                </a:moveTo>
                <a:lnTo>
                  <a:pt x="93598" y="0"/>
                </a:lnTo>
                <a:lnTo>
                  <a:pt x="192957" y="99364"/>
                </a:lnTo>
                <a:lnTo>
                  <a:pt x="292308" y="0"/>
                </a:lnTo>
                <a:lnTo>
                  <a:pt x="385907" y="93599"/>
                </a:lnTo>
                <a:lnTo>
                  <a:pt x="286543" y="192951"/>
                </a:lnTo>
                <a:lnTo>
                  <a:pt x="385907" y="292315"/>
                </a:lnTo>
                <a:lnTo>
                  <a:pt x="292308" y="385902"/>
                </a:lnTo>
                <a:lnTo>
                  <a:pt x="192957" y="286550"/>
                </a:lnTo>
                <a:lnTo>
                  <a:pt x="93598" y="385902"/>
                </a:lnTo>
                <a:lnTo>
                  <a:pt x="0" y="292315"/>
                </a:lnTo>
                <a:lnTo>
                  <a:pt x="99358" y="192951"/>
                </a:lnTo>
                <a:lnTo>
                  <a:pt x="0" y="93599"/>
                </a:lnTo>
                <a:close/>
              </a:path>
            </a:pathLst>
          </a:custGeom>
          <a:ln w="18719">
            <a:solidFill>
              <a:srgbClr val="222020"/>
            </a:solidFill>
          </a:ln>
        </p:spPr>
        <p:txBody>
          <a:bodyPr wrap="square" lIns="0" tIns="0" rIns="0" bIns="0" rtlCol="0"/>
          <a:lstStyle/>
          <a:p>
            <a:endParaRPr/>
          </a:p>
        </p:txBody>
      </p:sp>
      <p:sp>
        <p:nvSpPr>
          <p:cNvPr id="11" name="object 11"/>
          <p:cNvSpPr/>
          <p:nvPr/>
        </p:nvSpPr>
        <p:spPr>
          <a:xfrm>
            <a:off x="16737804" y="8688235"/>
            <a:ext cx="386080" cy="386080"/>
          </a:xfrm>
          <a:custGeom>
            <a:avLst/>
            <a:gdLst/>
            <a:ahLst/>
            <a:cxnLst/>
            <a:rect l="l" t="t" r="r" b="b"/>
            <a:pathLst>
              <a:path w="386080" h="386079">
                <a:moveTo>
                  <a:pt x="0" y="93599"/>
                </a:moveTo>
                <a:lnTo>
                  <a:pt x="93598" y="0"/>
                </a:lnTo>
                <a:lnTo>
                  <a:pt x="193039" y="99364"/>
                </a:lnTo>
                <a:lnTo>
                  <a:pt x="292353" y="0"/>
                </a:lnTo>
                <a:lnTo>
                  <a:pt x="385952" y="93599"/>
                </a:lnTo>
                <a:lnTo>
                  <a:pt x="286511" y="192951"/>
                </a:lnTo>
                <a:lnTo>
                  <a:pt x="385952" y="292315"/>
                </a:lnTo>
                <a:lnTo>
                  <a:pt x="292353" y="385909"/>
                </a:lnTo>
                <a:lnTo>
                  <a:pt x="193039" y="286550"/>
                </a:lnTo>
                <a:lnTo>
                  <a:pt x="93598" y="385909"/>
                </a:lnTo>
                <a:lnTo>
                  <a:pt x="0" y="292315"/>
                </a:lnTo>
                <a:lnTo>
                  <a:pt x="99440" y="192951"/>
                </a:lnTo>
                <a:lnTo>
                  <a:pt x="0" y="93599"/>
                </a:lnTo>
                <a:close/>
              </a:path>
            </a:pathLst>
          </a:custGeom>
          <a:ln w="18719">
            <a:solidFill>
              <a:srgbClr val="222020"/>
            </a:solidFill>
          </a:ln>
        </p:spPr>
        <p:txBody>
          <a:bodyPr wrap="square" lIns="0" tIns="0" rIns="0" bIns="0" rtlCol="0"/>
          <a:lstStyle/>
          <a:p>
            <a:endParaRPr/>
          </a:p>
        </p:txBody>
      </p:sp>
      <p:sp>
        <p:nvSpPr>
          <p:cNvPr id="12" name="object 12"/>
          <p:cNvSpPr/>
          <p:nvPr/>
        </p:nvSpPr>
        <p:spPr>
          <a:xfrm>
            <a:off x="17275647" y="8688235"/>
            <a:ext cx="386080" cy="386080"/>
          </a:xfrm>
          <a:custGeom>
            <a:avLst/>
            <a:gdLst/>
            <a:ahLst/>
            <a:cxnLst/>
            <a:rect l="l" t="t" r="r" b="b"/>
            <a:pathLst>
              <a:path w="386080" h="386079">
                <a:moveTo>
                  <a:pt x="0" y="93599"/>
                </a:moveTo>
                <a:lnTo>
                  <a:pt x="93598" y="0"/>
                </a:lnTo>
                <a:lnTo>
                  <a:pt x="192912" y="99364"/>
                </a:lnTo>
                <a:lnTo>
                  <a:pt x="292353" y="0"/>
                </a:lnTo>
                <a:lnTo>
                  <a:pt x="385952" y="93599"/>
                </a:lnTo>
                <a:lnTo>
                  <a:pt x="286511" y="192951"/>
                </a:lnTo>
                <a:lnTo>
                  <a:pt x="385952" y="292315"/>
                </a:lnTo>
                <a:lnTo>
                  <a:pt x="292353"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3" name="object 13"/>
          <p:cNvSpPr/>
          <p:nvPr/>
        </p:nvSpPr>
        <p:spPr>
          <a:xfrm>
            <a:off x="17813492" y="8688235"/>
            <a:ext cx="386080" cy="386080"/>
          </a:xfrm>
          <a:custGeom>
            <a:avLst/>
            <a:gdLst/>
            <a:ahLst/>
            <a:cxnLst/>
            <a:rect l="l" t="t" r="r" b="b"/>
            <a:pathLst>
              <a:path w="386080" h="386079">
                <a:moveTo>
                  <a:pt x="0" y="93599"/>
                </a:moveTo>
                <a:lnTo>
                  <a:pt x="93598" y="0"/>
                </a:lnTo>
                <a:lnTo>
                  <a:pt x="192912" y="99364"/>
                </a:lnTo>
                <a:lnTo>
                  <a:pt x="292226" y="0"/>
                </a:lnTo>
                <a:lnTo>
                  <a:pt x="385825" y="93599"/>
                </a:lnTo>
                <a:lnTo>
                  <a:pt x="286511" y="192951"/>
                </a:lnTo>
                <a:lnTo>
                  <a:pt x="385825" y="292315"/>
                </a:lnTo>
                <a:lnTo>
                  <a:pt x="292226"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4" name="object 14"/>
          <p:cNvSpPr/>
          <p:nvPr/>
        </p:nvSpPr>
        <p:spPr>
          <a:xfrm>
            <a:off x="16737804" y="9250536"/>
            <a:ext cx="386080" cy="386080"/>
          </a:xfrm>
          <a:custGeom>
            <a:avLst/>
            <a:gdLst/>
            <a:ahLst/>
            <a:cxnLst/>
            <a:rect l="l" t="t" r="r" b="b"/>
            <a:pathLst>
              <a:path w="386080" h="386079">
                <a:moveTo>
                  <a:pt x="0" y="93592"/>
                </a:moveTo>
                <a:lnTo>
                  <a:pt x="93598" y="0"/>
                </a:lnTo>
                <a:lnTo>
                  <a:pt x="193039" y="99352"/>
                </a:lnTo>
                <a:lnTo>
                  <a:pt x="292353" y="0"/>
                </a:lnTo>
                <a:lnTo>
                  <a:pt x="385952" y="93592"/>
                </a:lnTo>
                <a:lnTo>
                  <a:pt x="286511" y="192949"/>
                </a:lnTo>
                <a:lnTo>
                  <a:pt x="385952" y="292301"/>
                </a:lnTo>
                <a:lnTo>
                  <a:pt x="292353" y="385900"/>
                </a:lnTo>
                <a:lnTo>
                  <a:pt x="193039" y="286542"/>
                </a:lnTo>
                <a:lnTo>
                  <a:pt x="93598" y="385900"/>
                </a:lnTo>
                <a:lnTo>
                  <a:pt x="0" y="292301"/>
                </a:lnTo>
                <a:lnTo>
                  <a:pt x="99440" y="192949"/>
                </a:lnTo>
                <a:lnTo>
                  <a:pt x="0" y="93592"/>
                </a:lnTo>
                <a:close/>
              </a:path>
            </a:pathLst>
          </a:custGeom>
          <a:ln w="18719">
            <a:solidFill>
              <a:srgbClr val="222020"/>
            </a:solidFill>
          </a:ln>
        </p:spPr>
        <p:txBody>
          <a:bodyPr wrap="square" lIns="0" tIns="0" rIns="0" bIns="0" rtlCol="0"/>
          <a:lstStyle/>
          <a:p>
            <a:endParaRPr/>
          </a:p>
        </p:txBody>
      </p:sp>
      <p:sp>
        <p:nvSpPr>
          <p:cNvPr id="15" name="object 15"/>
          <p:cNvSpPr/>
          <p:nvPr/>
        </p:nvSpPr>
        <p:spPr>
          <a:xfrm>
            <a:off x="17275647" y="9250536"/>
            <a:ext cx="386080" cy="386080"/>
          </a:xfrm>
          <a:custGeom>
            <a:avLst/>
            <a:gdLst/>
            <a:ahLst/>
            <a:cxnLst/>
            <a:rect l="l" t="t" r="r" b="b"/>
            <a:pathLst>
              <a:path w="386080" h="386079">
                <a:moveTo>
                  <a:pt x="0" y="93592"/>
                </a:moveTo>
                <a:lnTo>
                  <a:pt x="93598" y="0"/>
                </a:lnTo>
                <a:lnTo>
                  <a:pt x="192912" y="99352"/>
                </a:lnTo>
                <a:lnTo>
                  <a:pt x="292353" y="0"/>
                </a:lnTo>
                <a:lnTo>
                  <a:pt x="385952" y="93592"/>
                </a:lnTo>
                <a:lnTo>
                  <a:pt x="286511" y="192949"/>
                </a:lnTo>
                <a:lnTo>
                  <a:pt x="385952" y="292301"/>
                </a:lnTo>
                <a:lnTo>
                  <a:pt x="292353"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6" name="object 16"/>
          <p:cNvSpPr/>
          <p:nvPr/>
        </p:nvSpPr>
        <p:spPr>
          <a:xfrm>
            <a:off x="17813492" y="9250536"/>
            <a:ext cx="386080" cy="386080"/>
          </a:xfrm>
          <a:custGeom>
            <a:avLst/>
            <a:gdLst/>
            <a:ahLst/>
            <a:cxnLst/>
            <a:rect l="l" t="t" r="r" b="b"/>
            <a:pathLst>
              <a:path w="386080" h="386079">
                <a:moveTo>
                  <a:pt x="0" y="93592"/>
                </a:moveTo>
                <a:lnTo>
                  <a:pt x="93598" y="0"/>
                </a:lnTo>
                <a:lnTo>
                  <a:pt x="192912" y="99352"/>
                </a:lnTo>
                <a:lnTo>
                  <a:pt x="292226" y="0"/>
                </a:lnTo>
                <a:lnTo>
                  <a:pt x="385825" y="93592"/>
                </a:lnTo>
                <a:lnTo>
                  <a:pt x="286511" y="192949"/>
                </a:lnTo>
                <a:lnTo>
                  <a:pt x="385825" y="292301"/>
                </a:lnTo>
                <a:lnTo>
                  <a:pt x="292226"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7" name="object 17"/>
          <p:cNvSpPr/>
          <p:nvPr/>
        </p:nvSpPr>
        <p:spPr>
          <a:xfrm>
            <a:off x="16737804" y="9812828"/>
            <a:ext cx="386080" cy="386080"/>
          </a:xfrm>
          <a:custGeom>
            <a:avLst/>
            <a:gdLst/>
            <a:ahLst/>
            <a:cxnLst/>
            <a:rect l="l" t="t" r="r" b="b"/>
            <a:pathLst>
              <a:path w="386080" h="386079">
                <a:moveTo>
                  <a:pt x="0" y="93592"/>
                </a:moveTo>
                <a:lnTo>
                  <a:pt x="93598" y="0"/>
                </a:lnTo>
                <a:lnTo>
                  <a:pt x="193039" y="99357"/>
                </a:lnTo>
                <a:lnTo>
                  <a:pt x="292353" y="0"/>
                </a:lnTo>
                <a:lnTo>
                  <a:pt x="385952" y="93592"/>
                </a:lnTo>
                <a:lnTo>
                  <a:pt x="286511" y="192949"/>
                </a:lnTo>
                <a:lnTo>
                  <a:pt x="385952" y="292308"/>
                </a:lnTo>
                <a:lnTo>
                  <a:pt x="292353" y="385900"/>
                </a:lnTo>
                <a:lnTo>
                  <a:pt x="193039" y="286547"/>
                </a:lnTo>
                <a:lnTo>
                  <a:pt x="93598" y="385900"/>
                </a:lnTo>
                <a:lnTo>
                  <a:pt x="0" y="292308"/>
                </a:lnTo>
                <a:lnTo>
                  <a:pt x="99440" y="192949"/>
                </a:lnTo>
                <a:lnTo>
                  <a:pt x="0" y="93592"/>
                </a:lnTo>
                <a:close/>
              </a:path>
            </a:pathLst>
          </a:custGeom>
          <a:ln w="18719">
            <a:solidFill>
              <a:srgbClr val="222020"/>
            </a:solidFill>
          </a:ln>
        </p:spPr>
        <p:txBody>
          <a:bodyPr wrap="square" lIns="0" tIns="0" rIns="0" bIns="0" rtlCol="0"/>
          <a:lstStyle/>
          <a:p>
            <a:endParaRPr/>
          </a:p>
        </p:txBody>
      </p:sp>
      <p:sp>
        <p:nvSpPr>
          <p:cNvPr id="18" name="object 18"/>
          <p:cNvSpPr/>
          <p:nvPr/>
        </p:nvSpPr>
        <p:spPr>
          <a:xfrm>
            <a:off x="17275647" y="9812828"/>
            <a:ext cx="386080" cy="386080"/>
          </a:xfrm>
          <a:custGeom>
            <a:avLst/>
            <a:gdLst/>
            <a:ahLst/>
            <a:cxnLst/>
            <a:rect l="l" t="t" r="r" b="b"/>
            <a:pathLst>
              <a:path w="386080" h="386079">
                <a:moveTo>
                  <a:pt x="0" y="93592"/>
                </a:moveTo>
                <a:lnTo>
                  <a:pt x="93598" y="0"/>
                </a:lnTo>
                <a:lnTo>
                  <a:pt x="192912" y="99357"/>
                </a:lnTo>
                <a:lnTo>
                  <a:pt x="292353" y="0"/>
                </a:lnTo>
                <a:lnTo>
                  <a:pt x="385952" y="93592"/>
                </a:lnTo>
                <a:lnTo>
                  <a:pt x="286511" y="192949"/>
                </a:lnTo>
                <a:lnTo>
                  <a:pt x="385952" y="292308"/>
                </a:lnTo>
                <a:lnTo>
                  <a:pt x="292353"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19" name="object 19"/>
          <p:cNvSpPr/>
          <p:nvPr/>
        </p:nvSpPr>
        <p:spPr>
          <a:xfrm>
            <a:off x="17813492" y="9812828"/>
            <a:ext cx="386080" cy="386080"/>
          </a:xfrm>
          <a:custGeom>
            <a:avLst/>
            <a:gdLst/>
            <a:ahLst/>
            <a:cxnLst/>
            <a:rect l="l" t="t" r="r" b="b"/>
            <a:pathLst>
              <a:path w="386080" h="386079">
                <a:moveTo>
                  <a:pt x="0" y="93592"/>
                </a:moveTo>
                <a:lnTo>
                  <a:pt x="93598" y="0"/>
                </a:lnTo>
                <a:lnTo>
                  <a:pt x="192912" y="99357"/>
                </a:lnTo>
                <a:lnTo>
                  <a:pt x="292226" y="0"/>
                </a:lnTo>
                <a:lnTo>
                  <a:pt x="385825" y="93592"/>
                </a:lnTo>
                <a:lnTo>
                  <a:pt x="286511" y="192949"/>
                </a:lnTo>
                <a:lnTo>
                  <a:pt x="385825" y="292308"/>
                </a:lnTo>
                <a:lnTo>
                  <a:pt x="292226"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4110589"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1" name="object 21"/>
          <p:cNvSpPr/>
          <p:nvPr/>
        </p:nvSpPr>
        <p:spPr>
          <a:xfrm>
            <a:off x="14732635"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2" name="object 22"/>
          <p:cNvSpPr/>
          <p:nvPr/>
        </p:nvSpPr>
        <p:spPr>
          <a:xfrm>
            <a:off x="15354045"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3" name="object 23"/>
          <p:cNvSpPr/>
          <p:nvPr/>
        </p:nvSpPr>
        <p:spPr>
          <a:xfrm>
            <a:off x="15975330"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4" name="object 24"/>
          <p:cNvSpPr/>
          <p:nvPr/>
        </p:nvSpPr>
        <p:spPr>
          <a:xfrm>
            <a:off x="16597376"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5" name="object 25"/>
          <p:cNvSpPr/>
          <p:nvPr/>
        </p:nvSpPr>
        <p:spPr>
          <a:xfrm>
            <a:off x="17218786" y="519125"/>
            <a:ext cx="559435" cy="647700"/>
          </a:xfrm>
          <a:custGeom>
            <a:avLst/>
            <a:gdLst/>
            <a:ahLst/>
            <a:cxnLst/>
            <a:rect l="l" t="t" r="r" b="b"/>
            <a:pathLst>
              <a:path w="559434" h="647700">
                <a:moveTo>
                  <a:pt x="0" y="0"/>
                </a:moveTo>
                <a:lnTo>
                  <a:pt x="0" y="647699"/>
                </a:lnTo>
                <a:lnTo>
                  <a:pt x="1537" y="647699"/>
                </a:lnTo>
                <a:lnTo>
                  <a:pt x="558926" y="325468"/>
                </a:lnTo>
                <a:lnTo>
                  <a:pt x="558926" y="322387"/>
                </a:lnTo>
                <a:lnTo>
                  <a:pt x="0" y="0"/>
                </a:lnTo>
                <a:close/>
              </a:path>
            </a:pathLst>
          </a:custGeom>
          <a:solidFill>
            <a:srgbClr val="222020"/>
          </a:solidFill>
        </p:spPr>
        <p:txBody>
          <a:bodyPr wrap="square" lIns="0" tIns="0" rIns="0" bIns="0" rtlCol="0"/>
          <a:lstStyle/>
          <a:p>
            <a:endParaRPr/>
          </a:p>
        </p:txBody>
      </p:sp>
      <p:sp>
        <p:nvSpPr>
          <p:cNvPr id="26" name="object 26"/>
          <p:cNvSpPr/>
          <p:nvPr/>
        </p:nvSpPr>
        <p:spPr>
          <a:xfrm>
            <a:off x="3614356" y="9119520"/>
            <a:ext cx="561975" cy="648970"/>
          </a:xfrm>
          <a:custGeom>
            <a:avLst/>
            <a:gdLst/>
            <a:ahLst/>
            <a:cxnLst/>
            <a:rect l="l" t="t" r="r" b="b"/>
            <a:pathLst>
              <a:path w="561975" h="648970">
                <a:moveTo>
                  <a:pt x="561581" y="0"/>
                </a:moveTo>
                <a:lnTo>
                  <a:pt x="0" y="323933"/>
                </a:lnTo>
                <a:lnTo>
                  <a:pt x="561581" y="648592"/>
                </a:lnTo>
                <a:lnTo>
                  <a:pt x="561581" y="0"/>
                </a:lnTo>
                <a:close/>
              </a:path>
            </a:pathLst>
          </a:custGeom>
          <a:solidFill>
            <a:srgbClr val="222020"/>
          </a:solidFill>
        </p:spPr>
        <p:txBody>
          <a:bodyPr wrap="square" lIns="0" tIns="0" rIns="0" bIns="0" rtlCol="0"/>
          <a:lstStyle/>
          <a:p>
            <a:endParaRPr/>
          </a:p>
        </p:txBody>
      </p:sp>
      <p:sp>
        <p:nvSpPr>
          <p:cNvPr id="27" name="object 27"/>
          <p:cNvSpPr/>
          <p:nvPr/>
        </p:nvSpPr>
        <p:spPr>
          <a:xfrm>
            <a:off x="2992996" y="9119520"/>
            <a:ext cx="561975" cy="648970"/>
          </a:xfrm>
          <a:custGeom>
            <a:avLst/>
            <a:gdLst/>
            <a:ahLst/>
            <a:cxnLst/>
            <a:rect l="l" t="t" r="r" b="b"/>
            <a:pathLst>
              <a:path w="561975" h="648970">
                <a:moveTo>
                  <a:pt x="561594" y="0"/>
                </a:moveTo>
                <a:lnTo>
                  <a:pt x="0" y="323933"/>
                </a:lnTo>
                <a:lnTo>
                  <a:pt x="561594" y="648592"/>
                </a:lnTo>
                <a:lnTo>
                  <a:pt x="561594" y="0"/>
                </a:lnTo>
                <a:close/>
              </a:path>
            </a:pathLst>
          </a:custGeom>
          <a:solidFill>
            <a:srgbClr val="222020"/>
          </a:solidFill>
        </p:spPr>
        <p:txBody>
          <a:bodyPr wrap="square" lIns="0" tIns="0" rIns="0" bIns="0" rtlCol="0"/>
          <a:lstStyle/>
          <a:p>
            <a:endParaRPr/>
          </a:p>
        </p:txBody>
      </p:sp>
      <p:sp>
        <p:nvSpPr>
          <p:cNvPr id="28" name="object 28"/>
          <p:cNvSpPr/>
          <p:nvPr/>
        </p:nvSpPr>
        <p:spPr>
          <a:xfrm>
            <a:off x="2371648" y="9119520"/>
            <a:ext cx="561975" cy="648970"/>
          </a:xfrm>
          <a:custGeom>
            <a:avLst/>
            <a:gdLst/>
            <a:ahLst/>
            <a:cxnLst/>
            <a:rect l="l" t="t" r="r" b="b"/>
            <a:pathLst>
              <a:path w="561975" h="648970">
                <a:moveTo>
                  <a:pt x="561594" y="0"/>
                </a:moveTo>
                <a:lnTo>
                  <a:pt x="0" y="323933"/>
                </a:lnTo>
                <a:lnTo>
                  <a:pt x="561594" y="648592"/>
                </a:lnTo>
                <a:lnTo>
                  <a:pt x="561594" y="0"/>
                </a:lnTo>
                <a:close/>
              </a:path>
            </a:pathLst>
          </a:custGeom>
          <a:solidFill>
            <a:srgbClr val="222020"/>
          </a:solidFill>
        </p:spPr>
        <p:txBody>
          <a:bodyPr wrap="square" lIns="0" tIns="0" rIns="0" bIns="0" rtlCol="0"/>
          <a:lstStyle/>
          <a:p>
            <a:endParaRPr/>
          </a:p>
        </p:txBody>
      </p:sp>
      <p:sp>
        <p:nvSpPr>
          <p:cNvPr id="29" name="object 29"/>
          <p:cNvSpPr/>
          <p:nvPr/>
        </p:nvSpPr>
        <p:spPr>
          <a:xfrm>
            <a:off x="1749577" y="9119520"/>
            <a:ext cx="561975" cy="648970"/>
          </a:xfrm>
          <a:custGeom>
            <a:avLst/>
            <a:gdLst/>
            <a:ahLst/>
            <a:cxnLst/>
            <a:rect l="l" t="t" r="r" b="b"/>
            <a:pathLst>
              <a:path w="561975" h="648970">
                <a:moveTo>
                  <a:pt x="561594" y="0"/>
                </a:moveTo>
                <a:lnTo>
                  <a:pt x="0" y="323933"/>
                </a:lnTo>
                <a:lnTo>
                  <a:pt x="561594" y="648592"/>
                </a:lnTo>
                <a:lnTo>
                  <a:pt x="561594" y="0"/>
                </a:lnTo>
                <a:close/>
              </a:path>
            </a:pathLst>
          </a:custGeom>
          <a:solidFill>
            <a:srgbClr val="222020"/>
          </a:solidFill>
        </p:spPr>
        <p:txBody>
          <a:bodyPr wrap="square" lIns="0" tIns="0" rIns="0" bIns="0" rtlCol="0"/>
          <a:lstStyle/>
          <a:p>
            <a:endParaRPr/>
          </a:p>
        </p:txBody>
      </p:sp>
      <p:sp>
        <p:nvSpPr>
          <p:cNvPr id="30" name="object 30"/>
          <p:cNvSpPr/>
          <p:nvPr/>
        </p:nvSpPr>
        <p:spPr>
          <a:xfrm>
            <a:off x="1128231" y="9119520"/>
            <a:ext cx="561975" cy="648970"/>
          </a:xfrm>
          <a:custGeom>
            <a:avLst/>
            <a:gdLst/>
            <a:ahLst/>
            <a:cxnLst/>
            <a:rect l="l" t="t" r="r" b="b"/>
            <a:pathLst>
              <a:path w="561975" h="648970">
                <a:moveTo>
                  <a:pt x="561592" y="0"/>
                </a:moveTo>
                <a:lnTo>
                  <a:pt x="0" y="323933"/>
                </a:lnTo>
                <a:lnTo>
                  <a:pt x="561592" y="648592"/>
                </a:lnTo>
                <a:lnTo>
                  <a:pt x="561592" y="0"/>
                </a:lnTo>
                <a:close/>
              </a:path>
            </a:pathLst>
          </a:custGeom>
          <a:solidFill>
            <a:srgbClr val="222020"/>
          </a:solidFill>
        </p:spPr>
        <p:txBody>
          <a:bodyPr wrap="square" lIns="0" tIns="0" rIns="0" bIns="0" rtlCol="0"/>
          <a:lstStyle/>
          <a:p>
            <a:endParaRPr/>
          </a:p>
        </p:txBody>
      </p:sp>
      <p:sp>
        <p:nvSpPr>
          <p:cNvPr id="31" name="object 31"/>
          <p:cNvSpPr/>
          <p:nvPr/>
        </p:nvSpPr>
        <p:spPr>
          <a:xfrm>
            <a:off x="506878" y="9119520"/>
            <a:ext cx="561975" cy="648970"/>
          </a:xfrm>
          <a:custGeom>
            <a:avLst/>
            <a:gdLst/>
            <a:ahLst/>
            <a:cxnLst/>
            <a:rect l="l" t="t" r="r" b="b"/>
            <a:pathLst>
              <a:path w="561975" h="648970">
                <a:moveTo>
                  <a:pt x="561592" y="0"/>
                </a:moveTo>
                <a:lnTo>
                  <a:pt x="0" y="323933"/>
                </a:lnTo>
                <a:lnTo>
                  <a:pt x="561592" y="648592"/>
                </a:lnTo>
                <a:lnTo>
                  <a:pt x="561592" y="0"/>
                </a:lnTo>
                <a:close/>
              </a:path>
            </a:pathLst>
          </a:custGeom>
          <a:solidFill>
            <a:srgbClr val="222020"/>
          </a:solidFill>
        </p:spPr>
        <p:txBody>
          <a:bodyPr wrap="square" lIns="0" tIns="0" rIns="0" bIns="0" rtlCol="0"/>
          <a:lstStyle/>
          <a:p>
            <a:endParaRPr/>
          </a:p>
        </p:txBody>
      </p:sp>
      <p:sp>
        <p:nvSpPr>
          <p:cNvPr id="32" name="object 32"/>
          <p:cNvSpPr txBox="1">
            <a:spLocks noGrp="1"/>
          </p:cNvSpPr>
          <p:nvPr>
            <p:ph type="title"/>
          </p:nvPr>
        </p:nvSpPr>
        <p:spPr>
          <a:xfrm>
            <a:off x="4959681" y="3488680"/>
            <a:ext cx="8692488" cy="1051570"/>
          </a:xfrm>
          <a:prstGeom prst="rect">
            <a:avLst/>
          </a:prstGeom>
        </p:spPr>
        <p:txBody>
          <a:bodyPr vert="horz" wrap="square" lIns="0" tIns="12700" rIns="0" bIns="0" rtlCol="0">
            <a:spAutoFit/>
          </a:bodyPr>
          <a:lstStyle/>
          <a:p>
            <a:pPr marL="201295">
              <a:lnSpc>
                <a:spcPct val="100000"/>
              </a:lnSpc>
              <a:spcBef>
                <a:spcPts val="100"/>
              </a:spcBef>
            </a:pPr>
            <a:r>
              <a:rPr spc="-45" dirty="0" err="1" smtClean="0"/>
              <a:t>Нейронн</a:t>
            </a:r>
            <a:r>
              <a:rPr lang="uk-UA" spc="-45" dirty="0" smtClean="0"/>
              <a:t>а</a:t>
            </a:r>
            <a:r>
              <a:rPr spc="-640" dirty="0" smtClean="0"/>
              <a:t> </a:t>
            </a:r>
            <a:r>
              <a:rPr spc="-10" dirty="0" err="1" smtClean="0"/>
              <a:t>мереж</a:t>
            </a:r>
            <a:r>
              <a:rPr lang="uk-UA" spc="-10" dirty="0" smtClean="0"/>
              <a:t>а</a:t>
            </a:r>
            <a:endParaRPr spc="-10" dirty="0"/>
          </a:p>
        </p:txBody>
      </p:sp>
      <p:sp>
        <p:nvSpPr>
          <p:cNvPr id="43" name="Прямоугольник 42"/>
          <p:cNvSpPr/>
          <p:nvPr/>
        </p:nvSpPr>
        <p:spPr>
          <a:xfrm>
            <a:off x="4730750" y="4540250"/>
            <a:ext cx="9150350" cy="2246769"/>
          </a:xfrm>
          <a:prstGeom prst="rect">
            <a:avLst/>
          </a:prstGeom>
        </p:spPr>
        <p:txBody>
          <a:bodyPr>
            <a:spAutoFit/>
          </a:bodyPr>
          <a:lstStyle/>
          <a:p>
            <a:r>
              <a:rPr lang="ru-RU" sz="2800" dirty="0" err="1" smtClean="0"/>
              <a:t>Нейронні</a:t>
            </a:r>
            <a:r>
              <a:rPr lang="ru-RU" sz="2800" dirty="0" smtClean="0"/>
              <a:t> </a:t>
            </a:r>
            <a:r>
              <a:rPr lang="ru-RU" sz="2800" dirty="0" err="1" smtClean="0"/>
              <a:t>мережі</a:t>
            </a:r>
            <a:r>
              <a:rPr lang="ru-RU" sz="2800" dirty="0" smtClean="0"/>
              <a:t> - </a:t>
            </a:r>
            <a:r>
              <a:rPr lang="ru-RU" sz="2800" dirty="0" err="1" smtClean="0"/>
              <a:t>це</a:t>
            </a:r>
            <a:r>
              <a:rPr lang="ru-RU" sz="2800" dirty="0" smtClean="0"/>
              <a:t>  </a:t>
            </a:r>
            <a:r>
              <a:rPr lang="ru-RU" sz="2800" b="1" dirty="0" smtClean="0"/>
              <a:t>модель </a:t>
            </a:r>
            <a:r>
              <a:rPr lang="ru-RU" sz="2800" b="1" dirty="0" err="1" smtClean="0"/>
              <a:t>обчислювального</a:t>
            </a:r>
            <a:r>
              <a:rPr lang="ru-RU" sz="2800" b="1" dirty="0" smtClean="0"/>
              <a:t> </a:t>
            </a:r>
            <a:r>
              <a:rPr lang="ru-RU" sz="2800" b="1" dirty="0" err="1" smtClean="0"/>
              <a:t>процесу</a:t>
            </a:r>
            <a:r>
              <a:rPr lang="ru-RU" sz="2800" dirty="0" smtClean="0"/>
              <a:t>, яка </a:t>
            </a:r>
            <a:r>
              <a:rPr lang="ru-RU" sz="2800" dirty="0" err="1" smtClean="0"/>
              <a:t>наслідує</a:t>
            </a:r>
            <a:r>
              <a:rPr lang="ru-RU" sz="2800" dirty="0" smtClean="0"/>
              <a:t> роботу  </a:t>
            </a:r>
            <a:r>
              <a:rPr lang="ru-RU" sz="2800" dirty="0" err="1" smtClean="0"/>
              <a:t>людськ</a:t>
            </a:r>
            <a:r>
              <a:rPr lang="ru-RU" sz="2800" dirty="0" err="1"/>
              <a:t>о</a:t>
            </a:r>
            <a:r>
              <a:rPr lang="ru-RU" sz="2800" dirty="0" err="1" smtClean="0"/>
              <a:t>го</a:t>
            </a:r>
            <a:r>
              <a:rPr lang="ru-RU" sz="2800" dirty="0" smtClean="0"/>
              <a:t> </a:t>
            </a:r>
            <a:r>
              <a:rPr lang="ru-RU" sz="2800" dirty="0" err="1" smtClean="0"/>
              <a:t>мозку</a:t>
            </a:r>
            <a:r>
              <a:rPr lang="ru-RU" sz="2800" dirty="0" smtClean="0"/>
              <a:t> Вони </a:t>
            </a:r>
            <a:r>
              <a:rPr lang="ru-RU" sz="2800" b="1" dirty="0" err="1" smtClean="0"/>
              <a:t>складаються</a:t>
            </a:r>
            <a:r>
              <a:rPr lang="ru-RU" sz="2800" b="1" dirty="0" smtClean="0"/>
              <a:t> </a:t>
            </a:r>
            <a:r>
              <a:rPr lang="uk-UA" sz="2800" b="1" dirty="0"/>
              <a:t>і</a:t>
            </a:r>
            <a:r>
              <a:rPr lang="ru-RU" sz="2800" b="1" dirty="0" smtClean="0"/>
              <a:t>з </a:t>
            </a:r>
            <a:r>
              <a:rPr lang="ru-RU" sz="2800" b="1" dirty="0" err="1" smtClean="0"/>
              <a:t>взаємопов'язаних</a:t>
            </a:r>
            <a:r>
              <a:rPr lang="ru-RU" sz="2800" b="1" dirty="0" smtClean="0"/>
              <a:t> </a:t>
            </a:r>
            <a:r>
              <a:rPr lang="ru-RU" sz="2800" b="1" dirty="0" err="1" smtClean="0"/>
              <a:t>штучних</a:t>
            </a:r>
            <a:r>
              <a:rPr lang="ru-RU" sz="2800" b="1" dirty="0" smtClean="0"/>
              <a:t> </a:t>
            </a:r>
            <a:r>
              <a:rPr lang="ru-RU" sz="2800" b="1" dirty="0" err="1" smtClean="0"/>
              <a:t>нейронів</a:t>
            </a:r>
            <a:r>
              <a:rPr lang="ru-RU" sz="2800" dirty="0" smtClean="0"/>
              <a:t>, </a:t>
            </a:r>
            <a:r>
              <a:rPr lang="ru-RU" sz="2800" dirty="0" err="1" smtClean="0"/>
              <a:t>які</a:t>
            </a:r>
            <a:r>
              <a:rPr lang="ru-RU" sz="2800" dirty="0" smtClean="0"/>
              <a:t> </a:t>
            </a:r>
            <a:r>
              <a:rPr lang="ru-RU" sz="2800" dirty="0" err="1" smtClean="0"/>
              <a:t>використовуються</a:t>
            </a:r>
            <a:r>
              <a:rPr lang="ru-RU" sz="2800" dirty="0" smtClean="0"/>
              <a:t> для </a:t>
            </a:r>
            <a:r>
              <a:rPr lang="ru-RU" sz="2800" b="1" dirty="0" err="1" smtClean="0"/>
              <a:t>розпізнавання</a:t>
            </a:r>
            <a:r>
              <a:rPr lang="ru-RU" sz="2800" b="1" dirty="0" smtClean="0"/>
              <a:t> та </a:t>
            </a:r>
            <a:r>
              <a:rPr lang="ru-RU" sz="2800" b="1" dirty="0" err="1" smtClean="0"/>
              <a:t>прогнозування</a:t>
            </a:r>
            <a:r>
              <a:rPr lang="ru-RU" sz="2800" dirty="0" smtClean="0"/>
              <a:t>.</a:t>
            </a:r>
            <a:endParaRPr lang="ru-RU"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838" y="87858"/>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3" name="object 3"/>
          <p:cNvSpPr/>
          <p:nvPr/>
        </p:nvSpPr>
        <p:spPr>
          <a:xfrm>
            <a:off x="625654" y="87858"/>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4" name="object 4"/>
          <p:cNvSpPr/>
          <p:nvPr/>
        </p:nvSpPr>
        <p:spPr>
          <a:xfrm>
            <a:off x="1163463" y="87858"/>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5" name="object 5"/>
          <p:cNvSpPr/>
          <p:nvPr/>
        </p:nvSpPr>
        <p:spPr>
          <a:xfrm>
            <a:off x="87838" y="650151"/>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6" name="object 6"/>
          <p:cNvSpPr/>
          <p:nvPr/>
        </p:nvSpPr>
        <p:spPr>
          <a:xfrm>
            <a:off x="625654" y="650151"/>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7" name="object 7"/>
          <p:cNvSpPr/>
          <p:nvPr/>
        </p:nvSpPr>
        <p:spPr>
          <a:xfrm>
            <a:off x="1163463" y="650151"/>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8" name="object 8"/>
          <p:cNvSpPr/>
          <p:nvPr/>
        </p:nvSpPr>
        <p:spPr>
          <a:xfrm>
            <a:off x="87838" y="1212443"/>
            <a:ext cx="386080" cy="386080"/>
          </a:xfrm>
          <a:custGeom>
            <a:avLst/>
            <a:gdLst/>
            <a:ahLst/>
            <a:cxnLst/>
            <a:rect l="l" t="t" r="r" b="b"/>
            <a:pathLst>
              <a:path w="386080" h="386080">
                <a:moveTo>
                  <a:pt x="0" y="93599"/>
                </a:moveTo>
                <a:lnTo>
                  <a:pt x="93598" y="0"/>
                </a:lnTo>
                <a:lnTo>
                  <a:pt x="192950" y="99364"/>
                </a:lnTo>
                <a:lnTo>
                  <a:pt x="292308" y="0"/>
                </a:lnTo>
                <a:lnTo>
                  <a:pt x="385901" y="93599"/>
                </a:lnTo>
                <a:lnTo>
                  <a:pt x="286549" y="192951"/>
                </a:lnTo>
                <a:lnTo>
                  <a:pt x="385901" y="292315"/>
                </a:lnTo>
                <a:lnTo>
                  <a:pt x="292308" y="385902"/>
                </a:lnTo>
                <a:lnTo>
                  <a:pt x="192950" y="286550"/>
                </a:lnTo>
                <a:lnTo>
                  <a:pt x="93598" y="385902"/>
                </a:lnTo>
                <a:lnTo>
                  <a:pt x="0" y="292315"/>
                </a:lnTo>
                <a:lnTo>
                  <a:pt x="99357" y="192951"/>
                </a:lnTo>
                <a:lnTo>
                  <a:pt x="0" y="93599"/>
                </a:lnTo>
                <a:close/>
              </a:path>
            </a:pathLst>
          </a:custGeom>
          <a:ln w="18719">
            <a:solidFill>
              <a:srgbClr val="222020"/>
            </a:solidFill>
          </a:ln>
        </p:spPr>
        <p:txBody>
          <a:bodyPr wrap="square" lIns="0" tIns="0" rIns="0" bIns="0" rtlCol="0"/>
          <a:lstStyle/>
          <a:p>
            <a:endParaRPr/>
          </a:p>
        </p:txBody>
      </p:sp>
      <p:sp>
        <p:nvSpPr>
          <p:cNvPr id="9" name="object 9"/>
          <p:cNvSpPr/>
          <p:nvPr/>
        </p:nvSpPr>
        <p:spPr>
          <a:xfrm>
            <a:off x="625654" y="1212443"/>
            <a:ext cx="386080" cy="386080"/>
          </a:xfrm>
          <a:custGeom>
            <a:avLst/>
            <a:gdLst/>
            <a:ahLst/>
            <a:cxnLst/>
            <a:rect l="l" t="t" r="r" b="b"/>
            <a:pathLst>
              <a:path w="386080" h="386080">
                <a:moveTo>
                  <a:pt x="0" y="93599"/>
                </a:moveTo>
                <a:lnTo>
                  <a:pt x="93592" y="0"/>
                </a:lnTo>
                <a:lnTo>
                  <a:pt x="192950" y="99364"/>
                </a:lnTo>
                <a:lnTo>
                  <a:pt x="292302" y="0"/>
                </a:lnTo>
                <a:lnTo>
                  <a:pt x="385896" y="93599"/>
                </a:lnTo>
                <a:lnTo>
                  <a:pt x="286543" y="192951"/>
                </a:lnTo>
                <a:lnTo>
                  <a:pt x="385896" y="292315"/>
                </a:lnTo>
                <a:lnTo>
                  <a:pt x="292302" y="385902"/>
                </a:lnTo>
                <a:lnTo>
                  <a:pt x="192950" y="286550"/>
                </a:lnTo>
                <a:lnTo>
                  <a:pt x="93592" y="385902"/>
                </a:lnTo>
                <a:lnTo>
                  <a:pt x="0" y="292315"/>
                </a:lnTo>
                <a:lnTo>
                  <a:pt x="99351" y="192951"/>
                </a:lnTo>
                <a:lnTo>
                  <a:pt x="0" y="93599"/>
                </a:lnTo>
                <a:close/>
              </a:path>
            </a:pathLst>
          </a:custGeom>
          <a:ln w="18719">
            <a:solidFill>
              <a:srgbClr val="222020"/>
            </a:solidFill>
          </a:ln>
        </p:spPr>
        <p:txBody>
          <a:bodyPr wrap="square" lIns="0" tIns="0" rIns="0" bIns="0" rtlCol="0"/>
          <a:lstStyle/>
          <a:p>
            <a:endParaRPr/>
          </a:p>
        </p:txBody>
      </p:sp>
      <p:sp>
        <p:nvSpPr>
          <p:cNvPr id="10" name="object 10"/>
          <p:cNvSpPr/>
          <p:nvPr/>
        </p:nvSpPr>
        <p:spPr>
          <a:xfrm>
            <a:off x="1163463" y="1212443"/>
            <a:ext cx="386080" cy="386080"/>
          </a:xfrm>
          <a:custGeom>
            <a:avLst/>
            <a:gdLst/>
            <a:ahLst/>
            <a:cxnLst/>
            <a:rect l="l" t="t" r="r" b="b"/>
            <a:pathLst>
              <a:path w="386080" h="386080">
                <a:moveTo>
                  <a:pt x="0" y="93599"/>
                </a:moveTo>
                <a:lnTo>
                  <a:pt x="93598" y="0"/>
                </a:lnTo>
                <a:lnTo>
                  <a:pt x="192957" y="99364"/>
                </a:lnTo>
                <a:lnTo>
                  <a:pt x="292308" y="0"/>
                </a:lnTo>
                <a:lnTo>
                  <a:pt x="385907" y="93599"/>
                </a:lnTo>
                <a:lnTo>
                  <a:pt x="286543" y="192951"/>
                </a:lnTo>
                <a:lnTo>
                  <a:pt x="385907" y="292315"/>
                </a:lnTo>
                <a:lnTo>
                  <a:pt x="292308" y="385902"/>
                </a:lnTo>
                <a:lnTo>
                  <a:pt x="192957" y="286550"/>
                </a:lnTo>
                <a:lnTo>
                  <a:pt x="93598" y="385902"/>
                </a:lnTo>
                <a:lnTo>
                  <a:pt x="0" y="292315"/>
                </a:lnTo>
                <a:lnTo>
                  <a:pt x="99358" y="192951"/>
                </a:lnTo>
                <a:lnTo>
                  <a:pt x="0" y="93599"/>
                </a:lnTo>
                <a:close/>
              </a:path>
            </a:pathLst>
          </a:custGeom>
          <a:ln w="18719">
            <a:solidFill>
              <a:srgbClr val="222020"/>
            </a:solidFill>
          </a:ln>
        </p:spPr>
        <p:txBody>
          <a:bodyPr wrap="square" lIns="0" tIns="0" rIns="0" bIns="0" rtlCol="0"/>
          <a:lstStyle/>
          <a:p>
            <a:endParaRPr/>
          </a:p>
        </p:txBody>
      </p:sp>
      <p:sp>
        <p:nvSpPr>
          <p:cNvPr id="11" name="object 11"/>
          <p:cNvSpPr/>
          <p:nvPr/>
        </p:nvSpPr>
        <p:spPr>
          <a:xfrm>
            <a:off x="16737804" y="8688235"/>
            <a:ext cx="386080" cy="386080"/>
          </a:xfrm>
          <a:custGeom>
            <a:avLst/>
            <a:gdLst/>
            <a:ahLst/>
            <a:cxnLst/>
            <a:rect l="l" t="t" r="r" b="b"/>
            <a:pathLst>
              <a:path w="386080" h="386079">
                <a:moveTo>
                  <a:pt x="0" y="93599"/>
                </a:moveTo>
                <a:lnTo>
                  <a:pt x="93598" y="0"/>
                </a:lnTo>
                <a:lnTo>
                  <a:pt x="193039" y="99364"/>
                </a:lnTo>
                <a:lnTo>
                  <a:pt x="292353" y="0"/>
                </a:lnTo>
                <a:lnTo>
                  <a:pt x="385952" y="93599"/>
                </a:lnTo>
                <a:lnTo>
                  <a:pt x="286511" y="192951"/>
                </a:lnTo>
                <a:lnTo>
                  <a:pt x="385952" y="292315"/>
                </a:lnTo>
                <a:lnTo>
                  <a:pt x="292353" y="385909"/>
                </a:lnTo>
                <a:lnTo>
                  <a:pt x="193039" y="286550"/>
                </a:lnTo>
                <a:lnTo>
                  <a:pt x="93598" y="385909"/>
                </a:lnTo>
                <a:lnTo>
                  <a:pt x="0" y="292315"/>
                </a:lnTo>
                <a:lnTo>
                  <a:pt x="99440" y="192951"/>
                </a:lnTo>
                <a:lnTo>
                  <a:pt x="0" y="93599"/>
                </a:lnTo>
                <a:close/>
              </a:path>
            </a:pathLst>
          </a:custGeom>
          <a:ln w="18719">
            <a:solidFill>
              <a:srgbClr val="222020"/>
            </a:solidFill>
          </a:ln>
        </p:spPr>
        <p:txBody>
          <a:bodyPr wrap="square" lIns="0" tIns="0" rIns="0" bIns="0" rtlCol="0"/>
          <a:lstStyle/>
          <a:p>
            <a:endParaRPr/>
          </a:p>
        </p:txBody>
      </p:sp>
      <p:sp>
        <p:nvSpPr>
          <p:cNvPr id="12" name="object 12"/>
          <p:cNvSpPr/>
          <p:nvPr/>
        </p:nvSpPr>
        <p:spPr>
          <a:xfrm>
            <a:off x="17275647" y="8688235"/>
            <a:ext cx="386080" cy="386080"/>
          </a:xfrm>
          <a:custGeom>
            <a:avLst/>
            <a:gdLst/>
            <a:ahLst/>
            <a:cxnLst/>
            <a:rect l="l" t="t" r="r" b="b"/>
            <a:pathLst>
              <a:path w="386080" h="386079">
                <a:moveTo>
                  <a:pt x="0" y="93599"/>
                </a:moveTo>
                <a:lnTo>
                  <a:pt x="93598" y="0"/>
                </a:lnTo>
                <a:lnTo>
                  <a:pt x="192912" y="99364"/>
                </a:lnTo>
                <a:lnTo>
                  <a:pt x="292353" y="0"/>
                </a:lnTo>
                <a:lnTo>
                  <a:pt x="385952" y="93599"/>
                </a:lnTo>
                <a:lnTo>
                  <a:pt x="286511" y="192951"/>
                </a:lnTo>
                <a:lnTo>
                  <a:pt x="385952" y="292315"/>
                </a:lnTo>
                <a:lnTo>
                  <a:pt x="292353"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3" name="object 13"/>
          <p:cNvSpPr/>
          <p:nvPr/>
        </p:nvSpPr>
        <p:spPr>
          <a:xfrm>
            <a:off x="17813492" y="8688235"/>
            <a:ext cx="386080" cy="386080"/>
          </a:xfrm>
          <a:custGeom>
            <a:avLst/>
            <a:gdLst/>
            <a:ahLst/>
            <a:cxnLst/>
            <a:rect l="l" t="t" r="r" b="b"/>
            <a:pathLst>
              <a:path w="386080" h="386079">
                <a:moveTo>
                  <a:pt x="0" y="93599"/>
                </a:moveTo>
                <a:lnTo>
                  <a:pt x="93598" y="0"/>
                </a:lnTo>
                <a:lnTo>
                  <a:pt x="192912" y="99364"/>
                </a:lnTo>
                <a:lnTo>
                  <a:pt x="292226" y="0"/>
                </a:lnTo>
                <a:lnTo>
                  <a:pt x="385825" y="93599"/>
                </a:lnTo>
                <a:lnTo>
                  <a:pt x="286511" y="192951"/>
                </a:lnTo>
                <a:lnTo>
                  <a:pt x="385825" y="292315"/>
                </a:lnTo>
                <a:lnTo>
                  <a:pt x="292226"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4" name="object 14"/>
          <p:cNvSpPr/>
          <p:nvPr/>
        </p:nvSpPr>
        <p:spPr>
          <a:xfrm>
            <a:off x="16737804" y="9250536"/>
            <a:ext cx="386080" cy="386080"/>
          </a:xfrm>
          <a:custGeom>
            <a:avLst/>
            <a:gdLst/>
            <a:ahLst/>
            <a:cxnLst/>
            <a:rect l="l" t="t" r="r" b="b"/>
            <a:pathLst>
              <a:path w="386080" h="386079">
                <a:moveTo>
                  <a:pt x="0" y="93592"/>
                </a:moveTo>
                <a:lnTo>
                  <a:pt x="93598" y="0"/>
                </a:lnTo>
                <a:lnTo>
                  <a:pt x="193039" y="99352"/>
                </a:lnTo>
                <a:lnTo>
                  <a:pt x="292353" y="0"/>
                </a:lnTo>
                <a:lnTo>
                  <a:pt x="385952" y="93592"/>
                </a:lnTo>
                <a:lnTo>
                  <a:pt x="286511" y="192949"/>
                </a:lnTo>
                <a:lnTo>
                  <a:pt x="385952" y="292301"/>
                </a:lnTo>
                <a:lnTo>
                  <a:pt x="292353" y="385900"/>
                </a:lnTo>
                <a:lnTo>
                  <a:pt x="193039" y="286542"/>
                </a:lnTo>
                <a:lnTo>
                  <a:pt x="93598" y="385900"/>
                </a:lnTo>
                <a:lnTo>
                  <a:pt x="0" y="292301"/>
                </a:lnTo>
                <a:lnTo>
                  <a:pt x="99440" y="192949"/>
                </a:lnTo>
                <a:lnTo>
                  <a:pt x="0" y="93592"/>
                </a:lnTo>
                <a:close/>
              </a:path>
            </a:pathLst>
          </a:custGeom>
          <a:ln w="18719">
            <a:solidFill>
              <a:srgbClr val="222020"/>
            </a:solidFill>
          </a:ln>
        </p:spPr>
        <p:txBody>
          <a:bodyPr wrap="square" lIns="0" tIns="0" rIns="0" bIns="0" rtlCol="0"/>
          <a:lstStyle/>
          <a:p>
            <a:endParaRPr/>
          </a:p>
        </p:txBody>
      </p:sp>
      <p:sp>
        <p:nvSpPr>
          <p:cNvPr id="15" name="object 15"/>
          <p:cNvSpPr/>
          <p:nvPr/>
        </p:nvSpPr>
        <p:spPr>
          <a:xfrm>
            <a:off x="17275647" y="9250536"/>
            <a:ext cx="386080" cy="386080"/>
          </a:xfrm>
          <a:custGeom>
            <a:avLst/>
            <a:gdLst/>
            <a:ahLst/>
            <a:cxnLst/>
            <a:rect l="l" t="t" r="r" b="b"/>
            <a:pathLst>
              <a:path w="386080" h="386079">
                <a:moveTo>
                  <a:pt x="0" y="93592"/>
                </a:moveTo>
                <a:lnTo>
                  <a:pt x="93598" y="0"/>
                </a:lnTo>
                <a:lnTo>
                  <a:pt x="192912" y="99352"/>
                </a:lnTo>
                <a:lnTo>
                  <a:pt x="292353" y="0"/>
                </a:lnTo>
                <a:lnTo>
                  <a:pt x="385952" y="93592"/>
                </a:lnTo>
                <a:lnTo>
                  <a:pt x="286511" y="192949"/>
                </a:lnTo>
                <a:lnTo>
                  <a:pt x="385952" y="292301"/>
                </a:lnTo>
                <a:lnTo>
                  <a:pt x="292353"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6" name="object 16"/>
          <p:cNvSpPr/>
          <p:nvPr/>
        </p:nvSpPr>
        <p:spPr>
          <a:xfrm>
            <a:off x="17813492" y="9250536"/>
            <a:ext cx="386080" cy="386080"/>
          </a:xfrm>
          <a:custGeom>
            <a:avLst/>
            <a:gdLst/>
            <a:ahLst/>
            <a:cxnLst/>
            <a:rect l="l" t="t" r="r" b="b"/>
            <a:pathLst>
              <a:path w="386080" h="386079">
                <a:moveTo>
                  <a:pt x="0" y="93592"/>
                </a:moveTo>
                <a:lnTo>
                  <a:pt x="93598" y="0"/>
                </a:lnTo>
                <a:lnTo>
                  <a:pt x="192912" y="99352"/>
                </a:lnTo>
                <a:lnTo>
                  <a:pt x="292226" y="0"/>
                </a:lnTo>
                <a:lnTo>
                  <a:pt x="385825" y="93592"/>
                </a:lnTo>
                <a:lnTo>
                  <a:pt x="286511" y="192949"/>
                </a:lnTo>
                <a:lnTo>
                  <a:pt x="385825" y="292301"/>
                </a:lnTo>
                <a:lnTo>
                  <a:pt x="292226"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7" name="object 17"/>
          <p:cNvSpPr/>
          <p:nvPr/>
        </p:nvSpPr>
        <p:spPr>
          <a:xfrm>
            <a:off x="16737804" y="9812828"/>
            <a:ext cx="386080" cy="386080"/>
          </a:xfrm>
          <a:custGeom>
            <a:avLst/>
            <a:gdLst/>
            <a:ahLst/>
            <a:cxnLst/>
            <a:rect l="l" t="t" r="r" b="b"/>
            <a:pathLst>
              <a:path w="386080" h="386079">
                <a:moveTo>
                  <a:pt x="0" y="93592"/>
                </a:moveTo>
                <a:lnTo>
                  <a:pt x="93598" y="0"/>
                </a:lnTo>
                <a:lnTo>
                  <a:pt x="193039" y="99357"/>
                </a:lnTo>
                <a:lnTo>
                  <a:pt x="292353" y="0"/>
                </a:lnTo>
                <a:lnTo>
                  <a:pt x="385952" y="93592"/>
                </a:lnTo>
                <a:lnTo>
                  <a:pt x="286511" y="192949"/>
                </a:lnTo>
                <a:lnTo>
                  <a:pt x="385952" y="292308"/>
                </a:lnTo>
                <a:lnTo>
                  <a:pt x="292353" y="385900"/>
                </a:lnTo>
                <a:lnTo>
                  <a:pt x="193039" y="286547"/>
                </a:lnTo>
                <a:lnTo>
                  <a:pt x="93598" y="385900"/>
                </a:lnTo>
                <a:lnTo>
                  <a:pt x="0" y="292308"/>
                </a:lnTo>
                <a:lnTo>
                  <a:pt x="99440" y="192949"/>
                </a:lnTo>
                <a:lnTo>
                  <a:pt x="0" y="93592"/>
                </a:lnTo>
                <a:close/>
              </a:path>
            </a:pathLst>
          </a:custGeom>
          <a:ln w="18719">
            <a:solidFill>
              <a:srgbClr val="222020"/>
            </a:solidFill>
          </a:ln>
        </p:spPr>
        <p:txBody>
          <a:bodyPr wrap="square" lIns="0" tIns="0" rIns="0" bIns="0" rtlCol="0"/>
          <a:lstStyle/>
          <a:p>
            <a:endParaRPr/>
          </a:p>
        </p:txBody>
      </p:sp>
      <p:sp>
        <p:nvSpPr>
          <p:cNvPr id="18" name="object 18"/>
          <p:cNvSpPr/>
          <p:nvPr/>
        </p:nvSpPr>
        <p:spPr>
          <a:xfrm>
            <a:off x="17275647" y="9812828"/>
            <a:ext cx="386080" cy="386080"/>
          </a:xfrm>
          <a:custGeom>
            <a:avLst/>
            <a:gdLst/>
            <a:ahLst/>
            <a:cxnLst/>
            <a:rect l="l" t="t" r="r" b="b"/>
            <a:pathLst>
              <a:path w="386080" h="386079">
                <a:moveTo>
                  <a:pt x="0" y="93592"/>
                </a:moveTo>
                <a:lnTo>
                  <a:pt x="93598" y="0"/>
                </a:lnTo>
                <a:lnTo>
                  <a:pt x="192912" y="99357"/>
                </a:lnTo>
                <a:lnTo>
                  <a:pt x="292353" y="0"/>
                </a:lnTo>
                <a:lnTo>
                  <a:pt x="385952" y="93592"/>
                </a:lnTo>
                <a:lnTo>
                  <a:pt x="286511" y="192949"/>
                </a:lnTo>
                <a:lnTo>
                  <a:pt x="385952" y="292308"/>
                </a:lnTo>
                <a:lnTo>
                  <a:pt x="292353"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19" name="object 19"/>
          <p:cNvSpPr/>
          <p:nvPr/>
        </p:nvSpPr>
        <p:spPr>
          <a:xfrm>
            <a:off x="17813492" y="9812828"/>
            <a:ext cx="386080" cy="386080"/>
          </a:xfrm>
          <a:custGeom>
            <a:avLst/>
            <a:gdLst/>
            <a:ahLst/>
            <a:cxnLst/>
            <a:rect l="l" t="t" r="r" b="b"/>
            <a:pathLst>
              <a:path w="386080" h="386079">
                <a:moveTo>
                  <a:pt x="0" y="93592"/>
                </a:moveTo>
                <a:lnTo>
                  <a:pt x="93598" y="0"/>
                </a:lnTo>
                <a:lnTo>
                  <a:pt x="192912" y="99357"/>
                </a:lnTo>
                <a:lnTo>
                  <a:pt x="292226" y="0"/>
                </a:lnTo>
                <a:lnTo>
                  <a:pt x="385825" y="93592"/>
                </a:lnTo>
                <a:lnTo>
                  <a:pt x="286511" y="192949"/>
                </a:lnTo>
                <a:lnTo>
                  <a:pt x="385825" y="292308"/>
                </a:lnTo>
                <a:lnTo>
                  <a:pt x="292226"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4110589" y="519125"/>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21" name="object 21"/>
          <p:cNvSpPr/>
          <p:nvPr/>
        </p:nvSpPr>
        <p:spPr>
          <a:xfrm>
            <a:off x="14732635" y="519125"/>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22" name="object 22"/>
          <p:cNvSpPr/>
          <p:nvPr/>
        </p:nvSpPr>
        <p:spPr>
          <a:xfrm>
            <a:off x="15354045" y="519125"/>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23" name="object 23"/>
          <p:cNvSpPr/>
          <p:nvPr/>
        </p:nvSpPr>
        <p:spPr>
          <a:xfrm>
            <a:off x="15975330" y="519125"/>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24" name="object 24"/>
          <p:cNvSpPr/>
          <p:nvPr/>
        </p:nvSpPr>
        <p:spPr>
          <a:xfrm>
            <a:off x="16597376" y="519125"/>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25" name="object 25"/>
          <p:cNvSpPr/>
          <p:nvPr/>
        </p:nvSpPr>
        <p:spPr>
          <a:xfrm>
            <a:off x="17218786" y="519125"/>
            <a:ext cx="559435" cy="647700"/>
          </a:xfrm>
          <a:custGeom>
            <a:avLst/>
            <a:gdLst/>
            <a:ahLst/>
            <a:cxnLst/>
            <a:rect l="l" t="t" r="r" b="b"/>
            <a:pathLst>
              <a:path w="559434" h="647700">
                <a:moveTo>
                  <a:pt x="0" y="0"/>
                </a:moveTo>
                <a:lnTo>
                  <a:pt x="0" y="647699"/>
                </a:lnTo>
                <a:lnTo>
                  <a:pt x="1537" y="647699"/>
                </a:lnTo>
                <a:lnTo>
                  <a:pt x="558926" y="325480"/>
                </a:lnTo>
                <a:lnTo>
                  <a:pt x="558926" y="322400"/>
                </a:lnTo>
                <a:lnTo>
                  <a:pt x="0" y="0"/>
                </a:lnTo>
                <a:close/>
              </a:path>
            </a:pathLst>
          </a:custGeom>
          <a:solidFill>
            <a:srgbClr val="222020"/>
          </a:solidFill>
        </p:spPr>
        <p:txBody>
          <a:bodyPr wrap="square" lIns="0" tIns="0" rIns="0" bIns="0" rtlCol="0"/>
          <a:lstStyle/>
          <a:p>
            <a:endParaRPr/>
          </a:p>
        </p:txBody>
      </p:sp>
      <p:sp>
        <p:nvSpPr>
          <p:cNvPr id="26" name="object 26"/>
          <p:cNvSpPr/>
          <p:nvPr/>
        </p:nvSpPr>
        <p:spPr>
          <a:xfrm>
            <a:off x="3614356" y="9119516"/>
            <a:ext cx="561975" cy="648970"/>
          </a:xfrm>
          <a:custGeom>
            <a:avLst/>
            <a:gdLst/>
            <a:ahLst/>
            <a:cxnLst/>
            <a:rect l="l" t="t" r="r" b="b"/>
            <a:pathLst>
              <a:path w="561975" h="648970">
                <a:moveTo>
                  <a:pt x="561581" y="0"/>
                </a:moveTo>
                <a:lnTo>
                  <a:pt x="0" y="323938"/>
                </a:lnTo>
                <a:lnTo>
                  <a:pt x="561581" y="648592"/>
                </a:lnTo>
                <a:lnTo>
                  <a:pt x="561581" y="0"/>
                </a:lnTo>
                <a:close/>
              </a:path>
            </a:pathLst>
          </a:custGeom>
          <a:solidFill>
            <a:srgbClr val="222020"/>
          </a:solidFill>
        </p:spPr>
        <p:txBody>
          <a:bodyPr wrap="square" lIns="0" tIns="0" rIns="0" bIns="0" rtlCol="0"/>
          <a:lstStyle/>
          <a:p>
            <a:endParaRPr/>
          </a:p>
        </p:txBody>
      </p:sp>
      <p:sp>
        <p:nvSpPr>
          <p:cNvPr id="27" name="object 27"/>
          <p:cNvSpPr/>
          <p:nvPr/>
        </p:nvSpPr>
        <p:spPr>
          <a:xfrm>
            <a:off x="2992996"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28" name="object 28"/>
          <p:cNvSpPr/>
          <p:nvPr/>
        </p:nvSpPr>
        <p:spPr>
          <a:xfrm>
            <a:off x="2371648"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29" name="object 29"/>
          <p:cNvSpPr/>
          <p:nvPr/>
        </p:nvSpPr>
        <p:spPr>
          <a:xfrm>
            <a:off x="1749577"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30" name="object 30"/>
          <p:cNvSpPr/>
          <p:nvPr/>
        </p:nvSpPr>
        <p:spPr>
          <a:xfrm>
            <a:off x="1128231" y="911951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
        <p:nvSpPr>
          <p:cNvPr id="31" name="object 31"/>
          <p:cNvSpPr/>
          <p:nvPr/>
        </p:nvSpPr>
        <p:spPr>
          <a:xfrm>
            <a:off x="506878" y="911951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
        <p:nvSpPr>
          <p:cNvPr id="32" name="object 32"/>
          <p:cNvSpPr txBox="1">
            <a:spLocks noGrp="1"/>
          </p:cNvSpPr>
          <p:nvPr>
            <p:ph type="title"/>
          </p:nvPr>
        </p:nvSpPr>
        <p:spPr>
          <a:xfrm>
            <a:off x="3895343" y="2711450"/>
            <a:ext cx="8633752" cy="1905650"/>
          </a:xfrm>
          <a:prstGeom prst="rect">
            <a:avLst/>
          </a:prstGeom>
        </p:spPr>
        <p:txBody>
          <a:bodyPr vert="horz" wrap="square" lIns="0" tIns="12700" rIns="0" bIns="0" rtlCol="0">
            <a:spAutoFit/>
          </a:bodyPr>
          <a:lstStyle/>
          <a:p>
            <a:pPr marL="1623695" algn="ctr">
              <a:lnSpc>
                <a:spcPct val="100000"/>
              </a:lnSpc>
              <a:spcBef>
                <a:spcPts val="100"/>
              </a:spcBef>
            </a:pPr>
            <a:r>
              <a:rPr sz="6150" spc="140" dirty="0" err="1"/>
              <a:t>Навчання</a:t>
            </a:r>
            <a:r>
              <a:rPr sz="6150" spc="-600" dirty="0"/>
              <a:t> </a:t>
            </a:r>
            <a:r>
              <a:rPr sz="6150" spc="5" dirty="0" smtClean="0"/>
              <a:t>з</a:t>
            </a:r>
            <a:r>
              <a:rPr lang="uk-UA" sz="6150" spc="5" dirty="0" smtClean="0"/>
              <a:t> підкріпленням</a:t>
            </a:r>
            <a:endParaRPr sz="6150" dirty="0"/>
          </a:p>
        </p:txBody>
      </p:sp>
      <p:sp>
        <p:nvSpPr>
          <p:cNvPr id="39" name="object 39"/>
          <p:cNvSpPr txBox="1">
            <a:spLocks noGrp="1"/>
          </p:cNvSpPr>
          <p:nvPr>
            <p:ph type="body" idx="1"/>
          </p:nvPr>
        </p:nvSpPr>
        <p:spPr>
          <a:xfrm>
            <a:off x="3548621" y="4692650"/>
            <a:ext cx="10118026" cy="2203167"/>
          </a:xfrm>
          <a:prstGeom prst="rect">
            <a:avLst/>
          </a:prstGeom>
        </p:spPr>
        <p:txBody>
          <a:bodyPr vert="horz" wrap="square" lIns="0" tIns="182245" rIns="0" bIns="0" rtlCol="0">
            <a:spAutoFit/>
          </a:bodyPr>
          <a:lstStyle/>
          <a:p>
            <a:pPr marL="899160" marR="55880" indent="-836294" algn="ctr">
              <a:lnSpc>
                <a:spcPct val="81900"/>
              </a:lnSpc>
              <a:spcBef>
                <a:spcPts val="1435"/>
              </a:spcBef>
              <a:tabLst>
                <a:tab pos="2581910" algn="l"/>
              </a:tabLst>
            </a:pPr>
            <a:r>
              <a:rPr lang="uk-UA" spc="-20" dirty="0" smtClean="0"/>
              <a:t>	</a:t>
            </a:r>
            <a:r>
              <a:rPr lang="uk-UA" sz="3200" spc="-20" dirty="0" smtClean="0"/>
              <a:t>Навчання з підкріпленням – це </a:t>
            </a:r>
            <a:r>
              <a:rPr lang="uk-UA" sz="3200" b="1" spc="-20" dirty="0" smtClean="0"/>
              <a:t>спосіб навчання</a:t>
            </a:r>
            <a:r>
              <a:rPr lang="uk-UA" sz="3200" spc="-20" dirty="0" smtClean="0"/>
              <a:t>, при якому </a:t>
            </a:r>
            <a:r>
              <a:rPr lang="uk-UA" sz="3200" b="1" spc="-20" dirty="0" smtClean="0"/>
              <a:t>агент навчається</a:t>
            </a:r>
            <a:r>
              <a:rPr lang="uk-UA" sz="3200" spc="-20" dirty="0" smtClean="0"/>
              <a:t> шляхом взаємодії </a:t>
            </a:r>
            <a:r>
              <a:rPr lang="uk-UA" sz="3200" spc="-20" dirty="0" smtClean="0"/>
              <a:t>із середовищем, </a:t>
            </a:r>
            <a:r>
              <a:rPr lang="uk-UA" sz="3200" b="1" spc="-20" dirty="0" smtClean="0"/>
              <a:t>отримуючи</a:t>
            </a:r>
            <a:r>
              <a:rPr lang="uk-UA" sz="3200" spc="-20" dirty="0" smtClean="0"/>
              <a:t> позитивні (</a:t>
            </a:r>
            <a:r>
              <a:rPr lang="uk-UA" sz="3200" b="1" spc="-20" dirty="0" smtClean="0"/>
              <a:t>нагороди</a:t>
            </a:r>
            <a:r>
              <a:rPr lang="uk-UA" sz="3200" spc="-20" dirty="0" smtClean="0"/>
              <a:t>) або негативні (</a:t>
            </a:r>
            <a:r>
              <a:rPr lang="uk-UA" sz="3200" b="1" spc="-20" dirty="0" smtClean="0"/>
              <a:t>штрафи</a:t>
            </a:r>
            <a:r>
              <a:rPr lang="uk-UA" sz="3200" spc="-20" dirty="0" smtClean="0"/>
              <a:t>) підкріплення за свої дії.</a:t>
            </a:r>
            <a:endParaRPr sz="3200" spc="-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838" y="87858"/>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3" name="object 3"/>
          <p:cNvSpPr/>
          <p:nvPr/>
        </p:nvSpPr>
        <p:spPr>
          <a:xfrm>
            <a:off x="625654" y="87858"/>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4" name="object 4"/>
          <p:cNvSpPr/>
          <p:nvPr/>
        </p:nvSpPr>
        <p:spPr>
          <a:xfrm>
            <a:off x="1163463" y="87858"/>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5" name="object 5"/>
          <p:cNvSpPr/>
          <p:nvPr/>
        </p:nvSpPr>
        <p:spPr>
          <a:xfrm>
            <a:off x="87838" y="650151"/>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6" name="object 6"/>
          <p:cNvSpPr/>
          <p:nvPr/>
        </p:nvSpPr>
        <p:spPr>
          <a:xfrm>
            <a:off x="625654" y="650151"/>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7" name="object 7"/>
          <p:cNvSpPr/>
          <p:nvPr/>
        </p:nvSpPr>
        <p:spPr>
          <a:xfrm>
            <a:off x="1163463" y="650151"/>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8" name="object 8"/>
          <p:cNvSpPr/>
          <p:nvPr/>
        </p:nvSpPr>
        <p:spPr>
          <a:xfrm>
            <a:off x="87838" y="1212443"/>
            <a:ext cx="386080" cy="386080"/>
          </a:xfrm>
          <a:custGeom>
            <a:avLst/>
            <a:gdLst/>
            <a:ahLst/>
            <a:cxnLst/>
            <a:rect l="l" t="t" r="r" b="b"/>
            <a:pathLst>
              <a:path w="386080" h="386080">
                <a:moveTo>
                  <a:pt x="0" y="93599"/>
                </a:moveTo>
                <a:lnTo>
                  <a:pt x="93598" y="0"/>
                </a:lnTo>
                <a:lnTo>
                  <a:pt x="192950" y="99364"/>
                </a:lnTo>
                <a:lnTo>
                  <a:pt x="292308" y="0"/>
                </a:lnTo>
                <a:lnTo>
                  <a:pt x="385901" y="93599"/>
                </a:lnTo>
                <a:lnTo>
                  <a:pt x="286549" y="192951"/>
                </a:lnTo>
                <a:lnTo>
                  <a:pt x="385901" y="292315"/>
                </a:lnTo>
                <a:lnTo>
                  <a:pt x="292308" y="385902"/>
                </a:lnTo>
                <a:lnTo>
                  <a:pt x="192950" y="286550"/>
                </a:lnTo>
                <a:lnTo>
                  <a:pt x="93598" y="385902"/>
                </a:lnTo>
                <a:lnTo>
                  <a:pt x="0" y="292315"/>
                </a:lnTo>
                <a:lnTo>
                  <a:pt x="99357" y="192951"/>
                </a:lnTo>
                <a:lnTo>
                  <a:pt x="0" y="93599"/>
                </a:lnTo>
                <a:close/>
              </a:path>
            </a:pathLst>
          </a:custGeom>
          <a:ln w="18719">
            <a:solidFill>
              <a:srgbClr val="222020"/>
            </a:solidFill>
          </a:ln>
        </p:spPr>
        <p:txBody>
          <a:bodyPr wrap="square" lIns="0" tIns="0" rIns="0" bIns="0" rtlCol="0"/>
          <a:lstStyle/>
          <a:p>
            <a:endParaRPr/>
          </a:p>
        </p:txBody>
      </p:sp>
      <p:sp>
        <p:nvSpPr>
          <p:cNvPr id="9" name="object 9"/>
          <p:cNvSpPr/>
          <p:nvPr/>
        </p:nvSpPr>
        <p:spPr>
          <a:xfrm>
            <a:off x="625654" y="1212443"/>
            <a:ext cx="386080" cy="386080"/>
          </a:xfrm>
          <a:custGeom>
            <a:avLst/>
            <a:gdLst/>
            <a:ahLst/>
            <a:cxnLst/>
            <a:rect l="l" t="t" r="r" b="b"/>
            <a:pathLst>
              <a:path w="386080" h="386080">
                <a:moveTo>
                  <a:pt x="0" y="93599"/>
                </a:moveTo>
                <a:lnTo>
                  <a:pt x="93592" y="0"/>
                </a:lnTo>
                <a:lnTo>
                  <a:pt x="192950" y="99364"/>
                </a:lnTo>
                <a:lnTo>
                  <a:pt x="292302" y="0"/>
                </a:lnTo>
                <a:lnTo>
                  <a:pt x="385896" y="93599"/>
                </a:lnTo>
                <a:lnTo>
                  <a:pt x="286543" y="192951"/>
                </a:lnTo>
                <a:lnTo>
                  <a:pt x="385896" y="292315"/>
                </a:lnTo>
                <a:lnTo>
                  <a:pt x="292302" y="385902"/>
                </a:lnTo>
                <a:lnTo>
                  <a:pt x="192950" y="286550"/>
                </a:lnTo>
                <a:lnTo>
                  <a:pt x="93592" y="385902"/>
                </a:lnTo>
                <a:lnTo>
                  <a:pt x="0" y="292315"/>
                </a:lnTo>
                <a:lnTo>
                  <a:pt x="99351" y="192951"/>
                </a:lnTo>
                <a:lnTo>
                  <a:pt x="0" y="93599"/>
                </a:lnTo>
                <a:close/>
              </a:path>
            </a:pathLst>
          </a:custGeom>
          <a:ln w="18719">
            <a:solidFill>
              <a:srgbClr val="222020"/>
            </a:solidFill>
          </a:ln>
        </p:spPr>
        <p:txBody>
          <a:bodyPr wrap="square" lIns="0" tIns="0" rIns="0" bIns="0" rtlCol="0"/>
          <a:lstStyle/>
          <a:p>
            <a:endParaRPr/>
          </a:p>
        </p:txBody>
      </p:sp>
      <p:sp>
        <p:nvSpPr>
          <p:cNvPr id="10" name="object 10"/>
          <p:cNvSpPr/>
          <p:nvPr/>
        </p:nvSpPr>
        <p:spPr>
          <a:xfrm>
            <a:off x="1163463" y="1212443"/>
            <a:ext cx="386080" cy="386080"/>
          </a:xfrm>
          <a:custGeom>
            <a:avLst/>
            <a:gdLst/>
            <a:ahLst/>
            <a:cxnLst/>
            <a:rect l="l" t="t" r="r" b="b"/>
            <a:pathLst>
              <a:path w="386080" h="386080">
                <a:moveTo>
                  <a:pt x="0" y="93599"/>
                </a:moveTo>
                <a:lnTo>
                  <a:pt x="93598" y="0"/>
                </a:lnTo>
                <a:lnTo>
                  <a:pt x="192957" y="99364"/>
                </a:lnTo>
                <a:lnTo>
                  <a:pt x="292308" y="0"/>
                </a:lnTo>
                <a:lnTo>
                  <a:pt x="385907" y="93599"/>
                </a:lnTo>
                <a:lnTo>
                  <a:pt x="286543" y="192951"/>
                </a:lnTo>
                <a:lnTo>
                  <a:pt x="385907" y="292315"/>
                </a:lnTo>
                <a:lnTo>
                  <a:pt x="292308" y="385902"/>
                </a:lnTo>
                <a:lnTo>
                  <a:pt x="192957" y="286550"/>
                </a:lnTo>
                <a:lnTo>
                  <a:pt x="93598" y="385902"/>
                </a:lnTo>
                <a:lnTo>
                  <a:pt x="0" y="292315"/>
                </a:lnTo>
                <a:lnTo>
                  <a:pt x="99358" y="192951"/>
                </a:lnTo>
                <a:lnTo>
                  <a:pt x="0" y="93599"/>
                </a:lnTo>
                <a:close/>
              </a:path>
            </a:pathLst>
          </a:custGeom>
          <a:ln w="18719">
            <a:solidFill>
              <a:srgbClr val="222020"/>
            </a:solidFill>
          </a:ln>
        </p:spPr>
        <p:txBody>
          <a:bodyPr wrap="square" lIns="0" tIns="0" rIns="0" bIns="0" rtlCol="0"/>
          <a:lstStyle/>
          <a:p>
            <a:endParaRPr/>
          </a:p>
        </p:txBody>
      </p:sp>
      <p:sp>
        <p:nvSpPr>
          <p:cNvPr id="11" name="object 11"/>
          <p:cNvSpPr/>
          <p:nvPr/>
        </p:nvSpPr>
        <p:spPr>
          <a:xfrm>
            <a:off x="16737804" y="8688235"/>
            <a:ext cx="386080" cy="386080"/>
          </a:xfrm>
          <a:custGeom>
            <a:avLst/>
            <a:gdLst/>
            <a:ahLst/>
            <a:cxnLst/>
            <a:rect l="l" t="t" r="r" b="b"/>
            <a:pathLst>
              <a:path w="386080" h="386079">
                <a:moveTo>
                  <a:pt x="0" y="93599"/>
                </a:moveTo>
                <a:lnTo>
                  <a:pt x="93598" y="0"/>
                </a:lnTo>
                <a:lnTo>
                  <a:pt x="193039" y="99364"/>
                </a:lnTo>
                <a:lnTo>
                  <a:pt x="292353" y="0"/>
                </a:lnTo>
                <a:lnTo>
                  <a:pt x="385952" y="93599"/>
                </a:lnTo>
                <a:lnTo>
                  <a:pt x="286511" y="192951"/>
                </a:lnTo>
                <a:lnTo>
                  <a:pt x="385952" y="292315"/>
                </a:lnTo>
                <a:lnTo>
                  <a:pt x="292353" y="385909"/>
                </a:lnTo>
                <a:lnTo>
                  <a:pt x="193039" y="286550"/>
                </a:lnTo>
                <a:lnTo>
                  <a:pt x="93598" y="385909"/>
                </a:lnTo>
                <a:lnTo>
                  <a:pt x="0" y="292315"/>
                </a:lnTo>
                <a:lnTo>
                  <a:pt x="99440" y="192951"/>
                </a:lnTo>
                <a:lnTo>
                  <a:pt x="0" y="93599"/>
                </a:lnTo>
                <a:close/>
              </a:path>
            </a:pathLst>
          </a:custGeom>
          <a:ln w="18719">
            <a:solidFill>
              <a:srgbClr val="222020"/>
            </a:solidFill>
          </a:ln>
        </p:spPr>
        <p:txBody>
          <a:bodyPr wrap="square" lIns="0" tIns="0" rIns="0" bIns="0" rtlCol="0"/>
          <a:lstStyle/>
          <a:p>
            <a:endParaRPr/>
          </a:p>
        </p:txBody>
      </p:sp>
      <p:sp>
        <p:nvSpPr>
          <p:cNvPr id="12" name="object 12"/>
          <p:cNvSpPr/>
          <p:nvPr/>
        </p:nvSpPr>
        <p:spPr>
          <a:xfrm>
            <a:off x="17275647" y="8688235"/>
            <a:ext cx="386080" cy="386080"/>
          </a:xfrm>
          <a:custGeom>
            <a:avLst/>
            <a:gdLst/>
            <a:ahLst/>
            <a:cxnLst/>
            <a:rect l="l" t="t" r="r" b="b"/>
            <a:pathLst>
              <a:path w="386080" h="386079">
                <a:moveTo>
                  <a:pt x="0" y="93599"/>
                </a:moveTo>
                <a:lnTo>
                  <a:pt x="93598" y="0"/>
                </a:lnTo>
                <a:lnTo>
                  <a:pt x="192912" y="99364"/>
                </a:lnTo>
                <a:lnTo>
                  <a:pt x="292353" y="0"/>
                </a:lnTo>
                <a:lnTo>
                  <a:pt x="385952" y="93599"/>
                </a:lnTo>
                <a:lnTo>
                  <a:pt x="286511" y="192951"/>
                </a:lnTo>
                <a:lnTo>
                  <a:pt x="385952" y="292315"/>
                </a:lnTo>
                <a:lnTo>
                  <a:pt x="292353"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3" name="object 13"/>
          <p:cNvSpPr/>
          <p:nvPr/>
        </p:nvSpPr>
        <p:spPr>
          <a:xfrm>
            <a:off x="17813492" y="8688235"/>
            <a:ext cx="386080" cy="386080"/>
          </a:xfrm>
          <a:custGeom>
            <a:avLst/>
            <a:gdLst/>
            <a:ahLst/>
            <a:cxnLst/>
            <a:rect l="l" t="t" r="r" b="b"/>
            <a:pathLst>
              <a:path w="386080" h="386079">
                <a:moveTo>
                  <a:pt x="0" y="93599"/>
                </a:moveTo>
                <a:lnTo>
                  <a:pt x="93598" y="0"/>
                </a:lnTo>
                <a:lnTo>
                  <a:pt x="192912" y="99364"/>
                </a:lnTo>
                <a:lnTo>
                  <a:pt x="292226" y="0"/>
                </a:lnTo>
                <a:lnTo>
                  <a:pt x="385825" y="93599"/>
                </a:lnTo>
                <a:lnTo>
                  <a:pt x="286511" y="192951"/>
                </a:lnTo>
                <a:lnTo>
                  <a:pt x="385825" y="292315"/>
                </a:lnTo>
                <a:lnTo>
                  <a:pt x="292226" y="385909"/>
                </a:lnTo>
                <a:lnTo>
                  <a:pt x="192912" y="286550"/>
                </a:lnTo>
                <a:lnTo>
                  <a:pt x="93598" y="385909"/>
                </a:lnTo>
                <a:lnTo>
                  <a:pt x="0" y="292315"/>
                </a:lnTo>
                <a:lnTo>
                  <a:pt x="99313" y="192951"/>
                </a:lnTo>
                <a:lnTo>
                  <a:pt x="0" y="93599"/>
                </a:lnTo>
                <a:close/>
              </a:path>
            </a:pathLst>
          </a:custGeom>
          <a:ln w="18719">
            <a:solidFill>
              <a:srgbClr val="222020"/>
            </a:solidFill>
          </a:ln>
        </p:spPr>
        <p:txBody>
          <a:bodyPr wrap="square" lIns="0" tIns="0" rIns="0" bIns="0" rtlCol="0"/>
          <a:lstStyle/>
          <a:p>
            <a:endParaRPr/>
          </a:p>
        </p:txBody>
      </p:sp>
      <p:sp>
        <p:nvSpPr>
          <p:cNvPr id="14" name="object 14"/>
          <p:cNvSpPr/>
          <p:nvPr/>
        </p:nvSpPr>
        <p:spPr>
          <a:xfrm>
            <a:off x="16737804" y="9250536"/>
            <a:ext cx="386080" cy="386080"/>
          </a:xfrm>
          <a:custGeom>
            <a:avLst/>
            <a:gdLst/>
            <a:ahLst/>
            <a:cxnLst/>
            <a:rect l="l" t="t" r="r" b="b"/>
            <a:pathLst>
              <a:path w="386080" h="386079">
                <a:moveTo>
                  <a:pt x="0" y="93592"/>
                </a:moveTo>
                <a:lnTo>
                  <a:pt x="93598" y="0"/>
                </a:lnTo>
                <a:lnTo>
                  <a:pt x="193039" y="99352"/>
                </a:lnTo>
                <a:lnTo>
                  <a:pt x="292353" y="0"/>
                </a:lnTo>
                <a:lnTo>
                  <a:pt x="385952" y="93592"/>
                </a:lnTo>
                <a:lnTo>
                  <a:pt x="286511" y="192949"/>
                </a:lnTo>
                <a:lnTo>
                  <a:pt x="385952" y="292301"/>
                </a:lnTo>
                <a:lnTo>
                  <a:pt x="292353" y="385900"/>
                </a:lnTo>
                <a:lnTo>
                  <a:pt x="193039" y="286542"/>
                </a:lnTo>
                <a:lnTo>
                  <a:pt x="93598" y="385900"/>
                </a:lnTo>
                <a:lnTo>
                  <a:pt x="0" y="292301"/>
                </a:lnTo>
                <a:lnTo>
                  <a:pt x="99440" y="192949"/>
                </a:lnTo>
                <a:lnTo>
                  <a:pt x="0" y="93592"/>
                </a:lnTo>
                <a:close/>
              </a:path>
            </a:pathLst>
          </a:custGeom>
          <a:ln w="18719">
            <a:solidFill>
              <a:srgbClr val="222020"/>
            </a:solidFill>
          </a:ln>
        </p:spPr>
        <p:txBody>
          <a:bodyPr wrap="square" lIns="0" tIns="0" rIns="0" bIns="0" rtlCol="0"/>
          <a:lstStyle/>
          <a:p>
            <a:endParaRPr/>
          </a:p>
        </p:txBody>
      </p:sp>
      <p:sp>
        <p:nvSpPr>
          <p:cNvPr id="15" name="object 15"/>
          <p:cNvSpPr/>
          <p:nvPr/>
        </p:nvSpPr>
        <p:spPr>
          <a:xfrm>
            <a:off x="17275647" y="9250536"/>
            <a:ext cx="386080" cy="386080"/>
          </a:xfrm>
          <a:custGeom>
            <a:avLst/>
            <a:gdLst/>
            <a:ahLst/>
            <a:cxnLst/>
            <a:rect l="l" t="t" r="r" b="b"/>
            <a:pathLst>
              <a:path w="386080" h="386079">
                <a:moveTo>
                  <a:pt x="0" y="93592"/>
                </a:moveTo>
                <a:lnTo>
                  <a:pt x="93598" y="0"/>
                </a:lnTo>
                <a:lnTo>
                  <a:pt x="192912" y="99352"/>
                </a:lnTo>
                <a:lnTo>
                  <a:pt x="292353" y="0"/>
                </a:lnTo>
                <a:lnTo>
                  <a:pt x="385952" y="93592"/>
                </a:lnTo>
                <a:lnTo>
                  <a:pt x="286511" y="192949"/>
                </a:lnTo>
                <a:lnTo>
                  <a:pt x="385952" y="292301"/>
                </a:lnTo>
                <a:lnTo>
                  <a:pt x="292353"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6" name="object 16"/>
          <p:cNvSpPr/>
          <p:nvPr/>
        </p:nvSpPr>
        <p:spPr>
          <a:xfrm>
            <a:off x="17813492" y="9250536"/>
            <a:ext cx="386080" cy="386080"/>
          </a:xfrm>
          <a:custGeom>
            <a:avLst/>
            <a:gdLst/>
            <a:ahLst/>
            <a:cxnLst/>
            <a:rect l="l" t="t" r="r" b="b"/>
            <a:pathLst>
              <a:path w="386080" h="386079">
                <a:moveTo>
                  <a:pt x="0" y="93592"/>
                </a:moveTo>
                <a:lnTo>
                  <a:pt x="93598" y="0"/>
                </a:lnTo>
                <a:lnTo>
                  <a:pt x="192912" y="99352"/>
                </a:lnTo>
                <a:lnTo>
                  <a:pt x="292226" y="0"/>
                </a:lnTo>
                <a:lnTo>
                  <a:pt x="385825" y="93592"/>
                </a:lnTo>
                <a:lnTo>
                  <a:pt x="286511" y="192949"/>
                </a:lnTo>
                <a:lnTo>
                  <a:pt x="385825" y="292301"/>
                </a:lnTo>
                <a:lnTo>
                  <a:pt x="292226" y="385900"/>
                </a:lnTo>
                <a:lnTo>
                  <a:pt x="192912" y="286542"/>
                </a:lnTo>
                <a:lnTo>
                  <a:pt x="93598" y="385900"/>
                </a:lnTo>
                <a:lnTo>
                  <a:pt x="0" y="292301"/>
                </a:lnTo>
                <a:lnTo>
                  <a:pt x="99313" y="192949"/>
                </a:lnTo>
                <a:lnTo>
                  <a:pt x="0" y="93592"/>
                </a:lnTo>
                <a:close/>
              </a:path>
            </a:pathLst>
          </a:custGeom>
          <a:ln w="18719">
            <a:solidFill>
              <a:srgbClr val="222020"/>
            </a:solidFill>
          </a:ln>
        </p:spPr>
        <p:txBody>
          <a:bodyPr wrap="square" lIns="0" tIns="0" rIns="0" bIns="0" rtlCol="0"/>
          <a:lstStyle/>
          <a:p>
            <a:endParaRPr/>
          </a:p>
        </p:txBody>
      </p:sp>
      <p:sp>
        <p:nvSpPr>
          <p:cNvPr id="17" name="object 17"/>
          <p:cNvSpPr/>
          <p:nvPr/>
        </p:nvSpPr>
        <p:spPr>
          <a:xfrm>
            <a:off x="16737804" y="9812828"/>
            <a:ext cx="386080" cy="386080"/>
          </a:xfrm>
          <a:custGeom>
            <a:avLst/>
            <a:gdLst/>
            <a:ahLst/>
            <a:cxnLst/>
            <a:rect l="l" t="t" r="r" b="b"/>
            <a:pathLst>
              <a:path w="386080" h="386079">
                <a:moveTo>
                  <a:pt x="0" y="93592"/>
                </a:moveTo>
                <a:lnTo>
                  <a:pt x="93598" y="0"/>
                </a:lnTo>
                <a:lnTo>
                  <a:pt x="193039" y="99357"/>
                </a:lnTo>
                <a:lnTo>
                  <a:pt x="292353" y="0"/>
                </a:lnTo>
                <a:lnTo>
                  <a:pt x="385952" y="93592"/>
                </a:lnTo>
                <a:lnTo>
                  <a:pt x="286511" y="192949"/>
                </a:lnTo>
                <a:lnTo>
                  <a:pt x="385952" y="292308"/>
                </a:lnTo>
                <a:lnTo>
                  <a:pt x="292353" y="385900"/>
                </a:lnTo>
                <a:lnTo>
                  <a:pt x="193039" y="286547"/>
                </a:lnTo>
                <a:lnTo>
                  <a:pt x="93598" y="385900"/>
                </a:lnTo>
                <a:lnTo>
                  <a:pt x="0" y="292308"/>
                </a:lnTo>
                <a:lnTo>
                  <a:pt x="99440" y="192949"/>
                </a:lnTo>
                <a:lnTo>
                  <a:pt x="0" y="93592"/>
                </a:lnTo>
                <a:close/>
              </a:path>
            </a:pathLst>
          </a:custGeom>
          <a:ln w="18719">
            <a:solidFill>
              <a:srgbClr val="222020"/>
            </a:solidFill>
          </a:ln>
        </p:spPr>
        <p:txBody>
          <a:bodyPr wrap="square" lIns="0" tIns="0" rIns="0" bIns="0" rtlCol="0"/>
          <a:lstStyle/>
          <a:p>
            <a:endParaRPr/>
          </a:p>
        </p:txBody>
      </p:sp>
      <p:sp>
        <p:nvSpPr>
          <p:cNvPr id="18" name="object 18"/>
          <p:cNvSpPr/>
          <p:nvPr/>
        </p:nvSpPr>
        <p:spPr>
          <a:xfrm>
            <a:off x="17275647" y="9812828"/>
            <a:ext cx="386080" cy="386080"/>
          </a:xfrm>
          <a:custGeom>
            <a:avLst/>
            <a:gdLst/>
            <a:ahLst/>
            <a:cxnLst/>
            <a:rect l="l" t="t" r="r" b="b"/>
            <a:pathLst>
              <a:path w="386080" h="386079">
                <a:moveTo>
                  <a:pt x="0" y="93592"/>
                </a:moveTo>
                <a:lnTo>
                  <a:pt x="93598" y="0"/>
                </a:lnTo>
                <a:lnTo>
                  <a:pt x="192912" y="99357"/>
                </a:lnTo>
                <a:lnTo>
                  <a:pt x="292353" y="0"/>
                </a:lnTo>
                <a:lnTo>
                  <a:pt x="385952" y="93592"/>
                </a:lnTo>
                <a:lnTo>
                  <a:pt x="286511" y="192949"/>
                </a:lnTo>
                <a:lnTo>
                  <a:pt x="385952" y="292308"/>
                </a:lnTo>
                <a:lnTo>
                  <a:pt x="292353"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19" name="object 19"/>
          <p:cNvSpPr/>
          <p:nvPr/>
        </p:nvSpPr>
        <p:spPr>
          <a:xfrm>
            <a:off x="17813492" y="9812828"/>
            <a:ext cx="386080" cy="386080"/>
          </a:xfrm>
          <a:custGeom>
            <a:avLst/>
            <a:gdLst/>
            <a:ahLst/>
            <a:cxnLst/>
            <a:rect l="l" t="t" r="r" b="b"/>
            <a:pathLst>
              <a:path w="386080" h="386079">
                <a:moveTo>
                  <a:pt x="0" y="93592"/>
                </a:moveTo>
                <a:lnTo>
                  <a:pt x="93598" y="0"/>
                </a:lnTo>
                <a:lnTo>
                  <a:pt x="192912" y="99357"/>
                </a:lnTo>
                <a:lnTo>
                  <a:pt x="292226" y="0"/>
                </a:lnTo>
                <a:lnTo>
                  <a:pt x="385825" y="93592"/>
                </a:lnTo>
                <a:lnTo>
                  <a:pt x="286511" y="192949"/>
                </a:lnTo>
                <a:lnTo>
                  <a:pt x="385825" y="292308"/>
                </a:lnTo>
                <a:lnTo>
                  <a:pt x="292226" y="385900"/>
                </a:lnTo>
                <a:lnTo>
                  <a:pt x="192912" y="286547"/>
                </a:lnTo>
                <a:lnTo>
                  <a:pt x="93598" y="385900"/>
                </a:lnTo>
                <a:lnTo>
                  <a:pt x="0" y="292308"/>
                </a:lnTo>
                <a:lnTo>
                  <a:pt x="99313" y="192949"/>
                </a:lnTo>
                <a:lnTo>
                  <a:pt x="0" y="93592"/>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4110589"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1" name="object 21"/>
          <p:cNvSpPr/>
          <p:nvPr/>
        </p:nvSpPr>
        <p:spPr>
          <a:xfrm>
            <a:off x="14732635"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2" name="object 22"/>
          <p:cNvSpPr/>
          <p:nvPr/>
        </p:nvSpPr>
        <p:spPr>
          <a:xfrm>
            <a:off x="15354045"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3" name="object 23"/>
          <p:cNvSpPr/>
          <p:nvPr/>
        </p:nvSpPr>
        <p:spPr>
          <a:xfrm>
            <a:off x="15975330"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4" name="object 24"/>
          <p:cNvSpPr/>
          <p:nvPr/>
        </p:nvSpPr>
        <p:spPr>
          <a:xfrm>
            <a:off x="16597376" y="519125"/>
            <a:ext cx="561975" cy="648970"/>
          </a:xfrm>
          <a:custGeom>
            <a:avLst/>
            <a:gdLst/>
            <a:ahLst/>
            <a:cxnLst/>
            <a:rect l="l" t="t" r="r" b="b"/>
            <a:pathLst>
              <a:path w="561975" h="648969">
                <a:moveTo>
                  <a:pt x="0" y="0"/>
                </a:moveTo>
                <a:lnTo>
                  <a:pt x="0" y="648589"/>
                </a:lnTo>
                <a:lnTo>
                  <a:pt x="561594" y="323926"/>
                </a:lnTo>
                <a:lnTo>
                  <a:pt x="0" y="0"/>
                </a:lnTo>
                <a:close/>
              </a:path>
            </a:pathLst>
          </a:custGeom>
          <a:solidFill>
            <a:srgbClr val="222020"/>
          </a:solidFill>
        </p:spPr>
        <p:txBody>
          <a:bodyPr wrap="square" lIns="0" tIns="0" rIns="0" bIns="0" rtlCol="0"/>
          <a:lstStyle/>
          <a:p>
            <a:endParaRPr/>
          </a:p>
        </p:txBody>
      </p:sp>
      <p:sp>
        <p:nvSpPr>
          <p:cNvPr id="25" name="object 25"/>
          <p:cNvSpPr/>
          <p:nvPr/>
        </p:nvSpPr>
        <p:spPr>
          <a:xfrm>
            <a:off x="17218786" y="519125"/>
            <a:ext cx="559435" cy="647700"/>
          </a:xfrm>
          <a:custGeom>
            <a:avLst/>
            <a:gdLst/>
            <a:ahLst/>
            <a:cxnLst/>
            <a:rect l="l" t="t" r="r" b="b"/>
            <a:pathLst>
              <a:path w="559434" h="647700">
                <a:moveTo>
                  <a:pt x="0" y="0"/>
                </a:moveTo>
                <a:lnTo>
                  <a:pt x="0" y="647699"/>
                </a:lnTo>
                <a:lnTo>
                  <a:pt x="1537" y="647699"/>
                </a:lnTo>
                <a:lnTo>
                  <a:pt x="558926" y="325468"/>
                </a:lnTo>
                <a:lnTo>
                  <a:pt x="558926" y="322387"/>
                </a:lnTo>
                <a:lnTo>
                  <a:pt x="0" y="0"/>
                </a:lnTo>
                <a:close/>
              </a:path>
            </a:pathLst>
          </a:custGeom>
          <a:solidFill>
            <a:srgbClr val="222020"/>
          </a:solidFill>
        </p:spPr>
        <p:txBody>
          <a:bodyPr wrap="square" lIns="0" tIns="0" rIns="0" bIns="0" rtlCol="0"/>
          <a:lstStyle/>
          <a:p>
            <a:endParaRPr/>
          </a:p>
        </p:txBody>
      </p:sp>
      <p:sp>
        <p:nvSpPr>
          <p:cNvPr id="26" name="object 26"/>
          <p:cNvSpPr/>
          <p:nvPr/>
        </p:nvSpPr>
        <p:spPr>
          <a:xfrm>
            <a:off x="3614356" y="9119516"/>
            <a:ext cx="561975" cy="648970"/>
          </a:xfrm>
          <a:custGeom>
            <a:avLst/>
            <a:gdLst/>
            <a:ahLst/>
            <a:cxnLst/>
            <a:rect l="l" t="t" r="r" b="b"/>
            <a:pathLst>
              <a:path w="561975" h="648970">
                <a:moveTo>
                  <a:pt x="561581" y="0"/>
                </a:moveTo>
                <a:lnTo>
                  <a:pt x="0" y="323938"/>
                </a:lnTo>
                <a:lnTo>
                  <a:pt x="561581" y="648592"/>
                </a:lnTo>
                <a:lnTo>
                  <a:pt x="561581" y="0"/>
                </a:lnTo>
                <a:close/>
              </a:path>
            </a:pathLst>
          </a:custGeom>
          <a:solidFill>
            <a:srgbClr val="222020"/>
          </a:solidFill>
        </p:spPr>
        <p:txBody>
          <a:bodyPr wrap="square" lIns="0" tIns="0" rIns="0" bIns="0" rtlCol="0"/>
          <a:lstStyle/>
          <a:p>
            <a:endParaRPr/>
          </a:p>
        </p:txBody>
      </p:sp>
      <p:sp>
        <p:nvSpPr>
          <p:cNvPr id="27" name="object 27"/>
          <p:cNvSpPr/>
          <p:nvPr/>
        </p:nvSpPr>
        <p:spPr>
          <a:xfrm>
            <a:off x="2992996"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28" name="object 28"/>
          <p:cNvSpPr/>
          <p:nvPr/>
        </p:nvSpPr>
        <p:spPr>
          <a:xfrm>
            <a:off x="2371648"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29" name="object 29"/>
          <p:cNvSpPr/>
          <p:nvPr/>
        </p:nvSpPr>
        <p:spPr>
          <a:xfrm>
            <a:off x="1749577" y="9119516"/>
            <a:ext cx="561975" cy="648970"/>
          </a:xfrm>
          <a:custGeom>
            <a:avLst/>
            <a:gdLst/>
            <a:ahLst/>
            <a:cxnLst/>
            <a:rect l="l" t="t" r="r" b="b"/>
            <a:pathLst>
              <a:path w="561975" h="648970">
                <a:moveTo>
                  <a:pt x="561594" y="0"/>
                </a:moveTo>
                <a:lnTo>
                  <a:pt x="0" y="323938"/>
                </a:lnTo>
                <a:lnTo>
                  <a:pt x="561594" y="648592"/>
                </a:lnTo>
                <a:lnTo>
                  <a:pt x="561594" y="0"/>
                </a:lnTo>
                <a:close/>
              </a:path>
            </a:pathLst>
          </a:custGeom>
          <a:solidFill>
            <a:srgbClr val="222020"/>
          </a:solidFill>
        </p:spPr>
        <p:txBody>
          <a:bodyPr wrap="square" lIns="0" tIns="0" rIns="0" bIns="0" rtlCol="0"/>
          <a:lstStyle/>
          <a:p>
            <a:endParaRPr/>
          </a:p>
        </p:txBody>
      </p:sp>
      <p:sp>
        <p:nvSpPr>
          <p:cNvPr id="30" name="object 30"/>
          <p:cNvSpPr/>
          <p:nvPr/>
        </p:nvSpPr>
        <p:spPr>
          <a:xfrm>
            <a:off x="1128231" y="911951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
        <p:nvSpPr>
          <p:cNvPr id="31" name="object 31"/>
          <p:cNvSpPr/>
          <p:nvPr/>
        </p:nvSpPr>
        <p:spPr>
          <a:xfrm>
            <a:off x="506878" y="9119516"/>
            <a:ext cx="561975" cy="648970"/>
          </a:xfrm>
          <a:custGeom>
            <a:avLst/>
            <a:gdLst/>
            <a:ahLst/>
            <a:cxnLst/>
            <a:rect l="l" t="t" r="r" b="b"/>
            <a:pathLst>
              <a:path w="561975" h="648970">
                <a:moveTo>
                  <a:pt x="561592" y="0"/>
                </a:moveTo>
                <a:lnTo>
                  <a:pt x="0" y="323938"/>
                </a:lnTo>
                <a:lnTo>
                  <a:pt x="561592" y="648592"/>
                </a:lnTo>
                <a:lnTo>
                  <a:pt x="561592" y="0"/>
                </a:lnTo>
                <a:close/>
              </a:path>
            </a:pathLst>
          </a:custGeom>
          <a:solidFill>
            <a:srgbClr val="222020"/>
          </a:solidFill>
        </p:spPr>
        <p:txBody>
          <a:bodyPr wrap="square" lIns="0" tIns="0" rIns="0" bIns="0" rtlCol="0"/>
          <a:lstStyle/>
          <a:p>
            <a:endParaRPr/>
          </a:p>
        </p:txBody>
      </p:sp>
      <p:sp>
        <p:nvSpPr>
          <p:cNvPr id="34" name="object 34"/>
          <p:cNvSpPr txBox="1">
            <a:spLocks noGrp="1"/>
          </p:cNvSpPr>
          <p:nvPr>
            <p:ph type="title"/>
          </p:nvPr>
        </p:nvSpPr>
        <p:spPr>
          <a:xfrm>
            <a:off x="4817110" y="3473450"/>
            <a:ext cx="8561070" cy="1120178"/>
          </a:xfrm>
          <a:prstGeom prst="rect">
            <a:avLst/>
          </a:prstGeom>
        </p:spPr>
        <p:txBody>
          <a:bodyPr vert="horz" wrap="square" lIns="0" tIns="80645" rIns="0" bIns="0" rtlCol="0">
            <a:spAutoFit/>
          </a:bodyPr>
          <a:lstStyle/>
          <a:p>
            <a:pPr algn="ctr">
              <a:lnSpc>
                <a:spcPct val="100000"/>
              </a:lnSpc>
              <a:spcBef>
                <a:spcPts val="635"/>
              </a:spcBef>
            </a:pPr>
            <a:r>
              <a:rPr sz="6000" spc="-10" dirty="0" err="1" smtClean="0"/>
              <a:t>Генетични</a:t>
            </a:r>
            <a:r>
              <a:rPr lang="uk-UA" spc="-10" dirty="0" smtClean="0"/>
              <a:t>й </a:t>
            </a:r>
            <a:r>
              <a:rPr lang="uk-UA" sz="6000" spc="-10" dirty="0" smtClean="0"/>
              <a:t>алгоритм</a:t>
            </a:r>
            <a:endParaRPr sz="6000" dirty="0">
              <a:latin typeface="Trebuchet MS"/>
              <a:cs typeface="Trebuchet MS"/>
            </a:endParaRPr>
          </a:p>
        </p:txBody>
      </p:sp>
      <p:sp>
        <p:nvSpPr>
          <p:cNvPr id="45" name="Прямоугольник 44"/>
          <p:cNvSpPr/>
          <p:nvPr/>
        </p:nvSpPr>
        <p:spPr>
          <a:xfrm>
            <a:off x="4522470" y="4845050"/>
            <a:ext cx="9150350" cy="2554545"/>
          </a:xfrm>
          <a:prstGeom prst="rect">
            <a:avLst/>
          </a:prstGeom>
        </p:spPr>
        <p:txBody>
          <a:bodyPr>
            <a:spAutoFit/>
          </a:bodyPr>
          <a:lstStyle/>
          <a:p>
            <a:pPr marL="12700" marR="5080" indent="596265" algn="ctr">
              <a:lnSpc>
                <a:spcPct val="99700"/>
              </a:lnSpc>
              <a:spcBef>
                <a:spcPts val="110"/>
              </a:spcBef>
              <a:tabLst>
                <a:tab pos="4328160" algn="l"/>
              </a:tabLst>
            </a:pPr>
            <a:r>
              <a:rPr lang="uk-UA" sz="3200" dirty="0" smtClean="0">
                <a:latin typeface="Trebuchet MS" panose="020B0603020202020204" pitchFamily="34" charset="0"/>
                <a:cs typeface="Arial Black"/>
              </a:rPr>
              <a:t>Моделює процес </a:t>
            </a:r>
            <a:r>
              <a:rPr lang="uk-UA" sz="3200" b="1" dirty="0" smtClean="0">
                <a:latin typeface="Trebuchet MS" panose="020B0603020202020204" pitchFamily="34" charset="0"/>
                <a:cs typeface="Arial Black"/>
              </a:rPr>
              <a:t>природного відбору </a:t>
            </a:r>
            <a:r>
              <a:rPr lang="uk-UA" sz="3200" dirty="0" smtClean="0">
                <a:latin typeface="Trebuchet MS" panose="020B0603020202020204" pitchFamily="34" charset="0"/>
                <a:cs typeface="Arial Black"/>
              </a:rPr>
              <a:t>для розв’язання завдань </a:t>
            </a:r>
            <a:r>
              <a:rPr lang="uk-UA" sz="3200" b="1" dirty="0" smtClean="0">
                <a:latin typeface="Trebuchet MS" panose="020B0603020202020204" pitchFamily="34" charset="0"/>
                <a:cs typeface="Arial Black"/>
              </a:rPr>
              <a:t>оптимізації</a:t>
            </a:r>
            <a:r>
              <a:rPr lang="uk-UA" sz="3200" dirty="0" smtClean="0">
                <a:latin typeface="Trebuchet MS" panose="020B0603020202020204" pitchFamily="34" charset="0"/>
                <a:cs typeface="Arial Black"/>
              </a:rPr>
              <a:t>. Використовує </a:t>
            </a:r>
            <a:r>
              <a:rPr lang="uk-UA" sz="3200" b="1" dirty="0" smtClean="0">
                <a:latin typeface="Trebuchet MS" panose="020B0603020202020204" pitchFamily="34" charset="0"/>
                <a:cs typeface="Arial Black"/>
              </a:rPr>
              <a:t>популяцію агентів </a:t>
            </a:r>
            <a:r>
              <a:rPr lang="uk-UA" sz="3200" dirty="0" smtClean="0">
                <a:latin typeface="Trebuchet MS" panose="020B0603020202020204" pitchFamily="34" charset="0"/>
                <a:cs typeface="Arial Black"/>
              </a:rPr>
              <a:t>та </a:t>
            </a:r>
            <a:r>
              <a:rPr lang="uk-UA" sz="3200" b="1" dirty="0" smtClean="0">
                <a:latin typeface="Trebuchet MS" panose="020B0603020202020204" pitchFamily="34" charset="0"/>
                <a:cs typeface="Arial Black"/>
              </a:rPr>
              <a:t>генетичні операції</a:t>
            </a:r>
            <a:r>
              <a:rPr lang="uk-UA" sz="3200" dirty="0" smtClean="0">
                <a:latin typeface="Trebuchet MS" panose="020B0603020202020204" pitchFamily="34" charset="0"/>
                <a:cs typeface="Arial Black"/>
              </a:rPr>
              <a:t> для знаходження </a:t>
            </a:r>
            <a:r>
              <a:rPr lang="uk-UA" sz="3200" b="1" dirty="0" smtClean="0">
                <a:latin typeface="Trebuchet MS" panose="020B0603020202020204" pitchFamily="34" charset="0"/>
                <a:cs typeface="Arial Black"/>
              </a:rPr>
              <a:t>найоптимальнішого</a:t>
            </a:r>
            <a:r>
              <a:rPr lang="uk-UA" sz="3200" dirty="0" smtClean="0">
                <a:latin typeface="Trebuchet MS" panose="020B0603020202020204" pitchFamily="34" charset="0"/>
                <a:cs typeface="Arial Black"/>
              </a:rPr>
              <a:t> рішення.</a:t>
            </a:r>
            <a:endParaRPr lang="ru-RU" sz="3200" dirty="0">
              <a:latin typeface="Trebuchet MS" panose="020B0603020202020204" pitchFamily="34" charset="0"/>
              <a:cs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7" name="object 7"/>
          <p:cNvSpPr txBox="1">
            <a:spLocks noGrp="1"/>
          </p:cNvSpPr>
          <p:nvPr>
            <p:ph type="title"/>
          </p:nvPr>
        </p:nvSpPr>
        <p:spPr>
          <a:xfrm>
            <a:off x="11008588" y="1623436"/>
            <a:ext cx="6893559" cy="4432624"/>
          </a:xfrm>
          <a:prstGeom prst="rect">
            <a:avLst/>
          </a:prstGeom>
        </p:spPr>
        <p:txBody>
          <a:bodyPr vert="horz" wrap="square" lIns="0" tIns="15875" rIns="0" bIns="0" rtlCol="0">
            <a:spAutoFit/>
          </a:bodyPr>
          <a:lstStyle/>
          <a:p>
            <a:pPr marR="5080" algn="r">
              <a:lnSpc>
                <a:spcPct val="100000"/>
              </a:lnSpc>
              <a:spcBef>
                <a:spcPts val="125"/>
              </a:spcBef>
            </a:pPr>
            <a:r>
              <a:rPr lang="ru-RU" sz="6000" dirty="0" err="1">
                <a:latin typeface="Trebuchet MS" panose="020B0603020202020204" pitchFamily="34" charset="0"/>
              </a:rPr>
              <a:t>Подвійна</a:t>
            </a:r>
            <a:r>
              <a:rPr lang="ru-RU" sz="6000" dirty="0">
                <a:latin typeface="Trebuchet MS" panose="020B0603020202020204" pitchFamily="34" charset="0"/>
              </a:rPr>
              <a:t> </a:t>
            </a:r>
            <a:r>
              <a:rPr lang="ru-RU" sz="6000" dirty="0" err="1">
                <a:latin typeface="Trebuchet MS" panose="020B0603020202020204" pitchFamily="34" charset="0"/>
              </a:rPr>
              <a:t>глибока</a:t>
            </a:r>
            <a:r>
              <a:rPr lang="ru-RU" sz="6000" dirty="0">
                <a:latin typeface="Trebuchet MS" panose="020B0603020202020204" pitchFamily="34" charset="0"/>
              </a:rPr>
              <a:t> Q-мережа (DDQN) та </a:t>
            </a:r>
            <a:r>
              <a:rPr lang="ru-RU" sz="6000" dirty="0" err="1">
                <a:latin typeface="Trebuchet MS" panose="020B0603020202020204" pitchFamily="34" charset="0"/>
              </a:rPr>
              <a:t>генетичний</a:t>
            </a:r>
            <a:r>
              <a:rPr lang="ru-RU" sz="6000" dirty="0">
                <a:latin typeface="Trebuchet MS" panose="020B0603020202020204" pitchFamily="34" charset="0"/>
              </a:rPr>
              <a:t> алгоритм</a:t>
            </a:r>
            <a:r>
              <a:rPr lang="ru-RU" sz="4700" dirty="0">
                <a:latin typeface="Trebuchet MS" panose="020B0603020202020204" pitchFamily="34" charset="0"/>
              </a:rPr>
              <a:t/>
            </a:r>
            <a:br>
              <a:rPr lang="ru-RU" sz="4700" dirty="0">
                <a:latin typeface="Trebuchet MS" panose="020B0603020202020204" pitchFamily="34" charset="0"/>
              </a:rPr>
            </a:br>
            <a:r>
              <a:rPr lang="uk-UA" sz="4700" spc="-10" dirty="0" smtClean="0">
                <a:latin typeface="Trebuchet MS" panose="020B0603020202020204" pitchFamily="34" charset="0"/>
              </a:rPr>
              <a:t> </a:t>
            </a:r>
            <a:endParaRPr sz="4700" dirty="0">
              <a:latin typeface="Trebuchet MS" panose="020B0603020202020204" pitchFamily="34" charset="0"/>
            </a:endParaRPr>
          </a:p>
        </p:txBody>
      </p:sp>
      <p:sp>
        <p:nvSpPr>
          <p:cNvPr id="14" name="object 14"/>
          <p:cNvSpPr txBox="1"/>
          <p:nvPr/>
        </p:nvSpPr>
        <p:spPr>
          <a:xfrm>
            <a:off x="9873174" y="4190603"/>
            <a:ext cx="7312659" cy="310213"/>
          </a:xfrm>
          <a:prstGeom prst="rect">
            <a:avLst/>
          </a:prstGeom>
        </p:spPr>
        <p:txBody>
          <a:bodyPr vert="horz" wrap="square" lIns="0" tIns="10795" rIns="0" bIns="0" rtlCol="0">
            <a:spAutoFit/>
          </a:bodyPr>
          <a:lstStyle/>
          <a:p>
            <a:pPr marL="12700" marR="5080" indent="584835" algn="r">
              <a:lnSpc>
                <a:spcPct val="100600"/>
              </a:lnSpc>
              <a:spcBef>
                <a:spcPts val="85"/>
              </a:spcBef>
              <a:tabLst>
                <a:tab pos="492759" algn="l"/>
                <a:tab pos="1784985" algn="l"/>
                <a:tab pos="2265680" algn="l"/>
              </a:tabLst>
            </a:pPr>
            <a:r>
              <a:rPr sz="2050" spc="-10" dirty="0" smtClean="0">
                <a:solidFill>
                  <a:srgbClr val="222020"/>
                </a:solidFill>
                <a:latin typeface="Trebuchet MS"/>
                <a:cs typeface="Trebuchet MS"/>
              </a:rPr>
              <a:t>.</a:t>
            </a:r>
            <a:endParaRPr sz="2050" dirty="0">
              <a:latin typeface="Trebuchet MS"/>
              <a:cs typeface="Trebuchet MS"/>
            </a:endParaRPr>
          </a:p>
        </p:txBody>
      </p:sp>
      <p:sp>
        <p:nvSpPr>
          <p:cNvPr id="15" name="object 15"/>
          <p:cNvSpPr/>
          <p:nvPr/>
        </p:nvSpPr>
        <p:spPr>
          <a:xfrm>
            <a:off x="768350" y="7560383"/>
            <a:ext cx="386080" cy="386080"/>
          </a:xfrm>
          <a:custGeom>
            <a:avLst/>
            <a:gdLst/>
            <a:ahLst/>
            <a:cxnLst/>
            <a:rect l="l" t="t" r="r" b="b"/>
            <a:pathLst>
              <a:path w="386079" h="386079">
                <a:moveTo>
                  <a:pt x="0" y="93597"/>
                </a:moveTo>
                <a:lnTo>
                  <a:pt x="93599" y="0"/>
                </a:lnTo>
                <a:lnTo>
                  <a:pt x="192965" y="99363"/>
                </a:lnTo>
                <a:lnTo>
                  <a:pt x="292318" y="0"/>
                </a:lnTo>
                <a:lnTo>
                  <a:pt x="385906" y="93597"/>
                </a:lnTo>
                <a:lnTo>
                  <a:pt x="286552" y="192961"/>
                </a:lnTo>
                <a:lnTo>
                  <a:pt x="385906" y="292311"/>
                </a:lnTo>
                <a:lnTo>
                  <a:pt x="292318" y="385896"/>
                </a:lnTo>
                <a:lnTo>
                  <a:pt x="192965"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16" name="object 16"/>
          <p:cNvSpPr/>
          <p:nvPr/>
        </p:nvSpPr>
        <p:spPr>
          <a:xfrm>
            <a:off x="3952240" y="6521450"/>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53" y="192961"/>
                </a:lnTo>
                <a:lnTo>
                  <a:pt x="0" y="93597"/>
                </a:lnTo>
                <a:close/>
              </a:path>
            </a:pathLst>
          </a:custGeom>
          <a:ln w="18719">
            <a:solidFill>
              <a:srgbClr val="222020"/>
            </a:solidFill>
          </a:ln>
        </p:spPr>
        <p:txBody>
          <a:bodyPr wrap="square" lIns="0" tIns="0" rIns="0" bIns="0" rtlCol="0"/>
          <a:lstStyle/>
          <a:p>
            <a:endParaRPr/>
          </a:p>
        </p:txBody>
      </p:sp>
      <p:sp>
        <p:nvSpPr>
          <p:cNvPr id="17" name="object 17"/>
          <p:cNvSpPr/>
          <p:nvPr/>
        </p:nvSpPr>
        <p:spPr>
          <a:xfrm>
            <a:off x="3968750" y="4345709"/>
            <a:ext cx="386080" cy="386080"/>
          </a:xfrm>
          <a:custGeom>
            <a:avLst/>
            <a:gdLst/>
            <a:ahLst/>
            <a:cxnLst/>
            <a:rect l="l" t="t" r="r" b="b"/>
            <a:pathLst>
              <a:path w="386079" h="386079">
                <a:moveTo>
                  <a:pt x="0" y="93597"/>
                </a:moveTo>
                <a:lnTo>
                  <a:pt x="93599" y="0"/>
                </a:lnTo>
                <a:lnTo>
                  <a:pt x="192953" y="99363"/>
                </a:lnTo>
                <a:lnTo>
                  <a:pt x="292306" y="0"/>
                </a:lnTo>
                <a:lnTo>
                  <a:pt x="385906" y="93597"/>
                </a:lnTo>
                <a:lnTo>
                  <a:pt x="286552" y="192961"/>
                </a:lnTo>
                <a:lnTo>
                  <a:pt x="385906" y="292311"/>
                </a:lnTo>
                <a:lnTo>
                  <a:pt x="292306" y="385896"/>
                </a:lnTo>
                <a:lnTo>
                  <a:pt x="192953" y="286546"/>
                </a:lnTo>
                <a:lnTo>
                  <a:pt x="93599" y="385896"/>
                </a:lnTo>
                <a:lnTo>
                  <a:pt x="0" y="292311"/>
                </a:lnTo>
                <a:lnTo>
                  <a:pt x="99365" y="192961"/>
                </a:lnTo>
                <a:lnTo>
                  <a:pt x="0" y="93597"/>
                </a:lnTo>
                <a:close/>
              </a:path>
            </a:pathLst>
          </a:custGeom>
          <a:ln w="18719">
            <a:solidFill>
              <a:srgbClr val="222020"/>
            </a:solidFill>
          </a:ln>
        </p:spPr>
        <p:txBody>
          <a:bodyPr wrap="square" lIns="0" tIns="0" rIns="0" bIns="0" rtlCol="0"/>
          <a:lstStyle/>
          <a:p>
            <a:endParaRPr/>
          </a:p>
        </p:txBody>
      </p:sp>
      <p:sp>
        <p:nvSpPr>
          <p:cNvPr id="18" name="object 18"/>
          <p:cNvSpPr/>
          <p:nvPr/>
        </p:nvSpPr>
        <p:spPr>
          <a:xfrm>
            <a:off x="768350" y="8121956"/>
            <a:ext cx="386080" cy="386080"/>
          </a:xfrm>
          <a:custGeom>
            <a:avLst/>
            <a:gdLst/>
            <a:ahLst/>
            <a:cxnLst/>
            <a:rect l="l" t="t" r="r" b="b"/>
            <a:pathLst>
              <a:path w="386079" h="386079">
                <a:moveTo>
                  <a:pt x="0" y="93597"/>
                </a:moveTo>
                <a:lnTo>
                  <a:pt x="93599" y="0"/>
                </a:lnTo>
                <a:lnTo>
                  <a:pt x="192965" y="99350"/>
                </a:lnTo>
                <a:lnTo>
                  <a:pt x="292318" y="0"/>
                </a:lnTo>
                <a:lnTo>
                  <a:pt x="385906" y="93597"/>
                </a:lnTo>
                <a:lnTo>
                  <a:pt x="286552" y="192948"/>
                </a:lnTo>
                <a:lnTo>
                  <a:pt x="385906" y="292299"/>
                </a:lnTo>
                <a:lnTo>
                  <a:pt x="292318" y="385896"/>
                </a:lnTo>
                <a:lnTo>
                  <a:pt x="192965"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19" name="object 19"/>
          <p:cNvSpPr/>
          <p:nvPr/>
        </p:nvSpPr>
        <p:spPr>
          <a:xfrm>
            <a:off x="1306174" y="812195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53" y="192948"/>
                </a:lnTo>
                <a:lnTo>
                  <a:pt x="0" y="93597"/>
                </a:lnTo>
                <a:close/>
              </a:path>
            </a:pathLst>
          </a:custGeom>
          <a:ln w="18719">
            <a:solidFill>
              <a:srgbClr val="222020"/>
            </a:solidFill>
          </a:ln>
        </p:spPr>
        <p:txBody>
          <a:bodyPr wrap="square" lIns="0" tIns="0" rIns="0" bIns="0" rtlCol="0"/>
          <a:lstStyle/>
          <a:p>
            <a:endParaRPr/>
          </a:p>
        </p:txBody>
      </p:sp>
      <p:sp>
        <p:nvSpPr>
          <p:cNvPr id="20" name="object 20"/>
          <p:cNvSpPr/>
          <p:nvPr/>
        </p:nvSpPr>
        <p:spPr>
          <a:xfrm>
            <a:off x="1844711" y="8121956"/>
            <a:ext cx="386080" cy="386080"/>
          </a:xfrm>
          <a:custGeom>
            <a:avLst/>
            <a:gdLst/>
            <a:ahLst/>
            <a:cxnLst/>
            <a:rect l="l" t="t" r="r" b="b"/>
            <a:pathLst>
              <a:path w="386079" h="386079">
                <a:moveTo>
                  <a:pt x="0" y="93597"/>
                </a:moveTo>
                <a:lnTo>
                  <a:pt x="93599" y="0"/>
                </a:lnTo>
                <a:lnTo>
                  <a:pt x="192953" y="99350"/>
                </a:lnTo>
                <a:lnTo>
                  <a:pt x="292306" y="0"/>
                </a:lnTo>
                <a:lnTo>
                  <a:pt x="385906" y="93597"/>
                </a:lnTo>
                <a:lnTo>
                  <a:pt x="286552" y="192948"/>
                </a:lnTo>
                <a:lnTo>
                  <a:pt x="385906" y="292299"/>
                </a:lnTo>
                <a:lnTo>
                  <a:pt x="292306" y="385896"/>
                </a:lnTo>
                <a:lnTo>
                  <a:pt x="192953" y="286533"/>
                </a:lnTo>
                <a:lnTo>
                  <a:pt x="93599" y="385896"/>
                </a:lnTo>
                <a:lnTo>
                  <a:pt x="0" y="292299"/>
                </a:lnTo>
                <a:lnTo>
                  <a:pt x="99365" y="192948"/>
                </a:lnTo>
                <a:lnTo>
                  <a:pt x="0" y="93597"/>
                </a:lnTo>
                <a:close/>
              </a:path>
            </a:pathLst>
          </a:custGeom>
          <a:ln w="18719">
            <a:solidFill>
              <a:srgbClr val="222020"/>
            </a:solidFill>
          </a:ln>
        </p:spPr>
        <p:txBody>
          <a:bodyPr wrap="square" lIns="0" tIns="0" rIns="0" bIns="0" rtlCol="0"/>
          <a:lstStyle/>
          <a:p>
            <a:endParaRPr/>
          </a:p>
        </p:txBody>
      </p:sp>
      <p:sp>
        <p:nvSpPr>
          <p:cNvPr id="21" name="object 21"/>
          <p:cNvSpPr/>
          <p:nvPr/>
        </p:nvSpPr>
        <p:spPr>
          <a:xfrm>
            <a:off x="768350" y="8684241"/>
            <a:ext cx="386080" cy="386080"/>
          </a:xfrm>
          <a:custGeom>
            <a:avLst/>
            <a:gdLst/>
            <a:ahLst/>
            <a:cxnLst/>
            <a:rect l="l" t="t" r="r" b="b"/>
            <a:pathLst>
              <a:path w="386079" h="386079">
                <a:moveTo>
                  <a:pt x="0" y="93584"/>
                </a:moveTo>
                <a:lnTo>
                  <a:pt x="93599" y="0"/>
                </a:lnTo>
                <a:lnTo>
                  <a:pt x="192965" y="99350"/>
                </a:lnTo>
                <a:lnTo>
                  <a:pt x="292318" y="0"/>
                </a:lnTo>
                <a:lnTo>
                  <a:pt x="385906" y="93584"/>
                </a:lnTo>
                <a:lnTo>
                  <a:pt x="286552" y="192948"/>
                </a:lnTo>
                <a:lnTo>
                  <a:pt x="385906" y="292299"/>
                </a:lnTo>
                <a:lnTo>
                  <a:pt x="292318" y="385896"/>
                </a:lnTo>
                <a:lnTo>
                  <a:pt x="192965"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2" name="object 22"/>
          <p:cNvSpPr/>
          <p:nvPr/>
        </p:nvSpPr>
        <p:spPr>
          <a:xfrm>
            <a:off x="1306174" y="868424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53" y="192948"/>
                </a:lnTo>
                <a:lnTo>
                  <a:pt x="0" y="93584"/>
                </a:lnTo>
                <a:close/>
              </a:path>
            </a:pathLst>
          </a:custGeom>
          <a:ln w="18719">
            <a:solidFill>
              <a:srgbClr val="222020"/>
            </a:solidFill>
          </a:ln>
        </p:spPr>
        <p:txBody>
          <a:bodyPr wrap="square" lIns="0" tIns="0" rIns="0" bIns="0" rtlCol="0"/>
          <a:lstStyle/>
          <a:p>
            <a:endParaRPr/>
          </a:p>
        </p:txBody>
      </p:sp>
      <p:sp>
        <p:nvSpPr>
          <p:cNvPr id="23" name="object 23"/>
          <p:cNvSpPr/>
          <p:nvPr/>
        </p:nvSpPr>
        <p:spPr>
          <a:xfrm>
            <a:off x="1844711" y="8684241"/>
            <a:ext cx="386080" cy="386080"/>
          </a:xfrm>
          <a:custGeom>
            <a:avLst/>
            <a:gdLst/>
            <a:ahLst/>
            <a:cxnLst/>
            <a:rect l="l" t="t" r="r" b="b"/>
            <a:pathLst>
              <a:path w="386079" h="386079">
                <a:moveTo>
                  <a:pt x="0" y="93584"/>
                </a:moveTo>
                <a:lnTo>
                  <a:pt x="93599" y="0"/>
                </a:lnTo>
                <a:lnTo>
                  <a:pt x="192953" y="99350"/>
                </a:lnTo>
                <a:lnTo>
                  <a:pt x="292306" y="0"/>
                </a:lnTo>
                <a:lnTo>
                  <a:pt x="385906" y="93584"/>
                </a:lnTo>
                <a:lnTo>
                  <a:pt x="286552" y="192948"/>
                </a:lnTo>
                <a:lnTo>
                  <a:pt x="385906" y="292299"/>
                </a:lnTo>
                <a:lnTo>
                  <a:pt x="292306" y="385896"/>
                </a:lnTo>
                <a:lnTo>
                  <a:pt x="192953" y="286546"/>
                </a:lnTo>
                <a:lnTo>
                  <a:pt x="93599" y="385896"/>
                </a:lnTo>
                <a:lnTo>
                  <a:pt x="0" y="292299"/>
                </a:lnTo>
                <a:lnTo>
                  <a:pt x="99365" y="192948"/>
                </a:lnTo>
                <a:lnTo>
                  <a:pt x="0" y="93584"/>
                </a:lnTo>
                <a:close/>
              </a:path>
            </a:pathLst>
          </a:custGeom>
          <a:ln w="18719">
            <a:solidFill>
              <a:srgbClr val="222020"/>
            </a:solidFill>
          </a:ln>
        </p:spPr>
        <p:txBody>
          <a:bodyPr wrap="square" lIns="0" tIns="0" rIns="0" bIns="0" rtlCol="0"/>
          <a:lstStyle/>
          <a:p>
            <a:endParaRPr/>
          </a:p>
        </p:txBody>
      </p:sp>
      <p:sp>
        <p:nvSpPr>
          <p:cNvPr id="24" name="Прямоугольник 23"/>
          <p:cNvSpPr/>
          <p:nvPr/>
        </p:nvSpPr>
        <p:spPr>
          <a:xfrm>
            <a:off x="4575175" y="3596239"/>
            <a:ext cx="7242175" cy="1938992"/>
          </a:xfrm>
          <a:prstGeom prst="rect">
            <a:avLst/>
          </a:prstGeom>
        </p:spPr>
        <p:txBody>
          <a:bodyPr wrap="square">
            <a:spAutoFit/>
          </a:bodyPr>
          <a:lstStyle/>
          <a:p>
            <a:r>
              <a:rPr lang="en-US" sz="2400" b="1" dirty="0" smtClean="0">
                <a:latin typeface="Trebuchet MS" panose="020B0603020202020204" pitchFamily="34" charset="0"/>
              </a:rPr>
              <a:t>DDQN</a:t>
            </a:r>
            <a:r>
              <a:rPr lang="en-US" sz="2400" dirty="0" smtClean="0">
                <a:latin typeface="Trebuchet MS" panose="020B0603020202020204" pitchFamily="34" charset="0"/>
              </a:rPr>
              <a:t> </a:t>
            </a:r>
            <a:r>
              <a:rPr lang="ru-RU" sz="2400" dirty="0" err="1" smtClean="0">
                <a:latin typeface="Trebuchet MS" panose="020B0603020202020204" pitchFamily="34" charset="0"/>
              </a:rPr>
              <a:t>використовується</a:t>
            </a:r>
            <a:r>
              <a:rPr lang="ru-RU" sz="2400" dirty="0" smtClean="0">
                <a:latin typeface="Trebuchet MS" panose="020B0603020202020204" pitchFamily="34" charset="0"/>
              </a:rPr>
              <a:t> для </a:t>
            </a:r>
            <a:r>
              <a:rPr lang="ru-RU" sz="2400" dirty="0" err="1" smtClean="0">
                <a:latin typeface="Trebuchet MS" panose="020B0603020202020204" pitchFamily="34" charset="0"/>
              </a:rPr>
              <a:t>визначення</a:t>
            </a:r>
            <a:r>
              <a:rPr lang="ru-RU" sz="2400" dirty="0" smtClean="0">
                <a:latin typeface="Trebuchet MS" panose="020B0603020202020204" pitchFamily="34" charset="0"/>
              </a:rPr>
              <a:t> </a:t>
            </a:r>
            <a:r>
              <a:rPr lang="ru-RU" sz="2400" b="1" dirty="0" err="1" smtClean="0">
                <a:latin typeface="Trebuchet MS" panose="020B0603020202020204" pitchFamily="34" charset="0"/>
              </a:rPr>
              <a:t>найкращих</a:t>
            </a:r>
            <a:r>
              <a:rPr lang="ru-RU" sz="2400" b="1" dirty="0" smtClean="0">
                <a:latin typeface="Trebuchet MS" panose="020B0603020202020204" pitchFamily="34" charset="0"/>
              </a:rPr>
              <a:t> </a:t>
            </a:r>
            <a:r>
              <a:rPr lang="ru-RU" sz="2400" b="1" dirty="0" err="1" smtClean="0">
                <a:latin typeface="Trebuchet MS" panose="020B0603020202020204" pitchFamily="34" charset="0"/>
              </a:rPr>
              <a:t>дій</a:t>
            </a:r>
            <a:r>
              <a:rPr lang="ru-RU" sz="2400" dirty="0" smtClean="0">
                <a:latin typeface="Trebuchet MS" panose="020B0603020202020204" pitchFamily="34" charset="0"/>
              </a:rPr>
              <a:t> на </a:t>
            </a:r>
            <a:r>
              <a:rPr lang="ru-RU" sz="2400" dirty="0" err="1" smtClean="0">
                <a:latin typeface="Trebuchet MS" panose="020B0603020202020204" pitchFamily="34" charset="0"/>
              </a:rPr>
              <a:t>основі</a:t>
            </a:r>
            <a:r>
              <a:rPr lang="ru-RU" sz="2400" dirty="0" smtClean="0">
                <a:latin typeface="Trebuchet MS" panose="020B0603020202020204" pitchFamily="34" charset="0"/>
              </a:rPr>
              <a:t> </a:t>
            </a:r>
            <a:r>
              <a:rPr lang="ru-RU" sz="2400" b="1" dirty="0" smtClean="0">
                <a:latin typeface="Trebuchet MS" panose="020B0603020202020204" pitchFamily="34" charset="0"/>
              </a:rPr>
              <a:t>поточного стану</a:t>
            </a:r>
            <a:r>
              <a:rPr lang="ru-RU" sz="2400" dirty="0" smtClean="0">
                <a:latin typeface="Trebuchet MS" panose="020B0603020202020204" pitchFamily="34" charset="0"/>
              </a:rPr>
              <a:t>. </a:t>
            </a:r>
            <a:r>
              <a:rPr lang="ru-RU" sz="2400" dirty="0" err="1" smtClean="0">
                <a:latin typeface="Trebuchet MS" panose="020B0603020202020204" pitchFamily="34" charset="0"/>
              </a:rPr>
              <a:t>Він</a:t>
            </a:r>
            <a:r>
              <a:rPr lang="ru-RU" sz="2400" dirty="0" smtClean="0">
                <a:latin typeface="Trebuchet MS" panose="020B0603020202020204" pitchFamily="34" charset="0"/>
              </a:rPr>
              <a:t> </a:t>
            </a:r>
            <a:r>
              <a:rPr lang="ru-RU" sz="2400" dirty="0" err="1" smtClean="0">
                <a:latin typeface="Trebuchet MS" panose="020B0603020202020204" pitchFamily="34" charset="0"/>
              </a:rPr>
              <a:t>допомагає</a:t>
            </a:r>
            <a:r>
              <a:rPr lang="ru-RU" sz="2400" dirty="0" smtClean="0">
                <a:latin typeface="Trebuchet MS" panose="020B0603020202020204" pitchFamily="34" charset="0"/>
              </a:rPr>
              <a:t> </a:t>
            </a:r>
            <a:r>
              <a:rPr lang="ru-RU" sz="2400" b="1" dirty="0" err="1" smtClean="0">
                <a:latin typeface="Trebuchet MS" panose="020B0603020202020204" pitchFamily="34" charset="0"/>
              </a:rPr>
              <a:t>уникнути</a:t>
            </a:r>
            <a:r>
              <a:rPr lang="ru-RU" sz="2400" b="1" dirty="0" smtClean="0">
                <a:latin typeface="Trebuchet MS" panose="020B0603020202020204" pitchFamily="34" charset="0"/>
              </a:rPr>
              <a:t> </a:t>
            </a:r>
            <a:r>
              <a:rPr lang="ru-RU" sz="2400" b="1" dirty="0" err="1" smtClean="0">
                <a:latin typeface="Trebuchet MS" panose="020B0603020202020204" pitchFamily="34" charset="0"/>
              </a:rPr>
              <a:t>переоцінки</a:t>
            </a:r>
            <a:r>
              <a:rPr lang="ru-RU" sz="2400" b="1" dirty="0" smtClean="0">
                <a:latin typeface="Trebuchet MS" panose="020B0603020202020204" pitchFamily="34" charset="0"/>
              </a:rPr>
              <a:t> </a:t>
            </a:r>
            <a:r>
              <a:rPr lang="ru-RU" sz="2400" dirty="0" err="1" smtClean="0">
                <a:latin typeface="Trebuchet MS" panose="020B0603020202020204" pitchFamily="34" charset="0"/>
              </a:rPr>
              <a:t>значень</a:t>
            </a:r>
            <a:r>
              <a:rPr lang="ru-RU" sz="2400" dirty="0" smtClean="0">
                <a:latin typeface="Trebuchet MS" panose="020B0603020202020204" pitchFamily="34" charset="0"/>
              </a:rPr>
              <a:t> </a:t>
            </a:r>
            <a:r>
              <a:rPr lang="en-US" sz="2400" dirty="0" smtClean="0">
                <a:latin typeface="Trebuchet MS" panose="020B0603020202020204" pitchFamily="34" charset="0"/>
              </a:rPr>
              <a:t>Q-</a:t>
            </a:r>
            <a:r>
              <a:rPr lang="ru-RU" sz="2400" dirty="0" err="1" smtClean="0">
                <a:latin typeface="Trebuchet MS" panose="020B0603020202020204" pitchFamily="34" charset="0"/>
              </a:rPr>
              <a:t>функції</a:t>
            </a:r>
            <a:r>
              <a:rPr lang="ru-RU" sz="2400" dirty="0" smtClean="0">
                <a:latin typeface="Trebuchet MS" panose="020B0603020202020204" pitchFamily="34" charset="0"/>
              </a:rPr>
              <a:t>, </a:t>
            </a:r>
            <a:r>
              <a:rPr lang="ru-RU" sz="2400" dirty="0" err="1" smtClean="0">
                <a:latin typeface="Trebuchet MS" panose="020B0603020202020204" pitchFamily="34" charset="0"/>
              </a:rPr>
              <a:t>що</a:t>
            </a:r>
            <a:r>
              <a:rPr lang="ru-RU" sz="2400" dirty="0" smtClean="0">
                <a:latin typeface="Trebuchet MS" panose="020B0603020202020204" pitchFamily="34" charset="0"/>
              </a:rPr>
              <a:t> </a:t>
            </a:r>
            <a:r>
              <a:rPr lang="ru-RU" sz="2400" b="1" dirty="0" err="1" smtClean="0">
                <a:latin typeface="Trebuchet MS" panose="020B0603020202020204" pitchFamily="34" charset="0"/>
              </a:rPr>
              <a:t>покращує</a:t>
            </a:r>
            <a:r>
              <a:rPr lang="ru-RU" sz="2400" b="1" dirty="0" smtClean="0">
                <a:latin typeface="Trebuchet MS" panose="020B0603020202020204" pitchFamily="34" charset="0"/>
              </a:rPr>
              <a:t> </a:t>
            </a:r>
            <a:r>
              <a:rPr lang="ru-RU" sz="2400" b="1" dirty="0" err="1" smtClean="0">
                <a:latin typeface="Trebuchet MS" panose="020B0603020202020204" pitchFamily="34" charset="0"/>
              </a:rPr>
              <a:t>стабільність</a:t>
            </a:r>
            <a:r>
              <a:rPr lang="ru-RU" sz="2400" b="1" dirty="0" smtClean="0">
                <a:latin typeface="Trebuchet MS" panose="020B0603020202020204" pitchFamily="34" charset="0"/>
              </a:rPr>
              <a:t> </a:t>
            </a:r>
            <a:r>
              <a:rPr lang="ru-RU" sz="2400" dirty="0" smtClean="0">
                <a:latin typeface="Trebuchet MS" panose="020B0603020202020204" pitchFamily="34" charset="0"/>
              </a:rPr>
              <a:t>та </a:t>
            </a:r>
            <a:r>
              <a:rPr lang="ru-RU" sz="2400" b="1" dirty="0" err="1" smtClean="0">
                <a:latin typeface="Trebuchet MS" panose="020B0603020202020204" pitchFamily="34" charset="0"/>
              </a:rPr>
              <a:t>ефективність</a:t>
            </a:r>
            <a:r>
              <a:rPr lang="ru-RU" sz="2400" dirty="0" smtClean="0">
                <a:latin typeface="Trebuchet MS" panose="020B0603020202020204" pitchFamily="34" charset="0"/>
              </a:rPr>
              <a:t> </a:t>
            </a:r>
            <a:r>
              <a:rPr lang="ru-RU" sz="2400" dirty="0" err="1" smtClean="0">
                <a:latin typeface="Trebuchet MS" panose="020B0603020202020204" pitchFamily="34" charset="0"/>
              </a:rPr>
              <a:t>навчання</a:t>
            </a:r>
            <a:r>
              <a:rPr lang="ru-RU" sz="2400" dirty="0" smtClean="0">
                <a:latin typeface="Trebuchet MS" panose="020B0603020202020204" pitchFamily="34" charset="0"/>
              </a:rPr>
              <a:t>.</a:t>
            </a:r>
            <a:endParaRPr lang="ru-RU" sz="2400" dirty="0">
              <a:latin typeface="Trebuchet MS" panose="020B0603020202020204" pitchFamily="34" charset="0"/>
            </a:endParaRPr>
          </a:p>
        </p:txBody>
      </p:sp>
      <p:sp>
        <p:nvSpPr>
          <p:cNvPr id="26" name="Прямоугольник 25"/>
          <p:cNvSpPr/>
          <p:nvPr/>
        </p:nvSpPr>
        <p:spPr>
          <a:xfrm>
            <a:off x="4575175" y="5929660"/>
            <a:ext cx="7242175" cy="1569660"/>
          </a:xfrm>
          <a:prstGeom prst="rect">
            <a:avLst/>
          </a:prstGeom>
        </p:spPr>
        <p:txBody>
          <a:bodyPr wrap="square">
            <a:spAutoFit/>
          </a:bodyPr>
          <a:lstStyle/>
          <a:p>
            <a:r>
              <a:rPr lang="ru-RU" sz="2400" b="1" dirty="0" err="1" smtClean="0">
                <a:latin typeface="Trebuchet MS" panose="020B0603020202020204" pitchFamily="34" charset="0"/>
              </a:rPr>
              <a:t>Інтеграція</a:t>
            </a:r>
            <a:r>
              <a:rPr lang="ru-RU" sz="2400" b="1" dirty="0" smtClean="0">
                <a:latin typeface="Trebuchet MS" panose="020B0603020202020204" pitchFamily="34" charset="0"/>
              </a:rPr>
              <a:t> </a:t>
            </a:r>
            <a:r>
              <a:rPr lang="ru-RU" sz="2400" b="1" dirty="0" err="1" smtClean="0">
                <a:latin typeface="Trebuchet MS" panose="020B0603020202020204" pitchFamily="34" charset="0"/>
              </a:rPr>
              <a:t>генетичних</a:t>
            </a:r>
            <a:r>
              <a:rPr lang="ru-RU" sz="2400" b="1" dirty="0" smtClean="0">
                <a:latin typeface="Trebuchet MS" panose="020B0603020202020204" pitchFamily="34" charset="0"/>
              </a:rPr>
              <a:t> </a:t>
            </a:r>
            <a:r>
              <a:rPr lang="ru-RU" sz="2400" b="1" dirty="0" err="1" smtClean="0">
                <a:latin typeface="Trebuchet MS" panose="020B0603020202020204" pitchFamily="34" charset="0"/>
              </a:rPr>
              <a:t>алгоритмів</a:t>
            </a:r>
            <a:r>
              <a:rPr lang="ru-RU" sz="2400" b="1" dirty="0" smtClean="0">
                <a:latin typeface="Trebuchet MS" panose="020B0603020202020204" pitchFamily="34" charset="0"/>
              </a:rPr>
              <a:t> </a:t>
            </a:r>
            <a:r>
              <a:rPr lang="ru-RU" sz="2400" dirty="0" err="1" smtClean="0">
                <a:latin typeface="Trebuchet MS" panose="020B0603020202020204" pitchFamily="34" charset="0"/>
              </a:rPr>
              <a:t>дозволяє</a:t>
            </a:r>
            <a:r>
              <a:rPr lang="ru-RU" sz="2400" dirty="0" smtClean="0">
                <a:latin typeface="Trebuchet MS" panose="020B0603020202020204" pitchFamily="34" charset="0"/>
              </a:rPr>
              <a:t> </a:t>
            </a:r>
            <a:r>
              <a:rPr lang="ru-RU" sz="2400" b="1" dirty="0" err="1" smtClean="0">
                <a:latin typeface="Trebuchet MS" panose="020B0603020202020204" pitchFamily="34" charset="0"/>
              </a:rPr>
              <a:t>динамічно</a:t>
            </a:r>
            <a:r>
              <a:rPr lang="ru-RU" sz="2400" b="1" dirty="0" smtClean="0">
                <a:latin typeface="Trebuchet MS" panose="020B0603020202020204" pitchFamily="34" charset="0"/>
              </a:rPr>
              <a:t> </a:t>
            </a:r>
            <a:r>
              <a:rPr lang="ru-RU" sz="2400" b="1" dirty="0" err="1" smtClean="0">
                <a:latin typeface="Trebuchet MS" panose="020B0603020202020204" pitchFamily="34" charset="0"/>
              </a:rPr>
              <a:t>налаштовувати</a:t>
            </a:r>
            <a:r>
              <a:rPr lang="ru-RU" sz="2400" b="1" dirty="0" smtClean="0">
                <a:latin typeface="Trebuchet MS" panose="020B0603020202020204" pitchFamily="34" charset="0"/>
              </a:rPr>
              <a:t> </a:t>
            </a:r>
            <a:r>
              <a:rPr lang="ru-RU" sz="2400" dirty="0" err="1" smtClean="0">
                <a:latin typeface="Trebuchet MS" panose="020B0603020202020204" pitchFamily="34" charset="0"/>
              </a:rPr>
              <a:t>гіперпараметри</a:t>
            </a:r>
            <a:r>
              <a:rPr lang="ru-RU" sz="2400" dirty="0" smtClean="0">
                <a:latin typeface="Trebuchet MS" panose="020B0603020202020204" pitchFamily="34" charset="0"/>
              </a:rPr>
              <a:t> </a:t>
            </a:r>
            <a:r>
              <a:rPr lang="ru-RU" sz="2400" dirty="0" err="1" smtClean="0">
                <a:latin typeface="Trebuchet MS" panose="020B0603020202020204" pitchFamily="34" charset="0"/>
              </a:rPr>
              <a:t>нейронної</a:t>
            </a:r>
            <a:r>
              <a:rPr lang="ru-RU" sz="2400" dirty="0" smtClean="0">
                <a:latin typeface="Trebuchet MS" panose="020B0603020202020204" pitchFamily="34" charset="0"/>
              </a:rPr>
              <a:t> </a:t>
            </a:r>
            <a:r>
              <a:rPr lang="ru-RU" sz="2400" dirty="0" err="1" smtClean="0">
                <a:latin typeface="Trebuchet MS" panose="020B0603020202020204" pitchFamily="34" charset="0"/>
              </a:rPr>
              <a:t>мережі</a:t>
            </a:r>
            <a:r>
              <a:rPr lang="ru-RU" sz="2400" dirty="0" smtClean="0">
                <a:latin typeface="Trebuchet MS" panose="020B0603020202020204" pitchFamily="34" charset="0"/>
              </a:rPr>
              <a:t>, </a:t>
            </a:r>
            <a:r>
              <a:rPr lang="ru-RU" sz="2400" dirty="0" err="1" smtClean="0">
                <a:latin typeface="Trebuchet MS" panose="020B0603020202020204" pitchFamily="34" charset="0"/>
              </a:rPr>
              <a:t>що</a:t>
            </a:r>
            <a:r>
              <a:rPr lang="ru-RU" sz="2400" dirty="0" smtClean="0">
                <a:latin typeface="Trebuchet MS" panose="020B0603020202020204" pitchFamily="34" charset="0"/>
              </a:rPr>
              <a:t> </a:t>
            </a:r>
            <a:r>
              <a:rPr lang="ru-RU" sz="2400" b="1" dirty="0" err="1" smtClean="0">
                <a:latin typeface="Trebuchet MS" panose="020B0603020202020204" pitchFamily="34" charset="0"/>
              </a:rPr>
              <a:t>підвищує</a:t>
            </a:r>
            <a:r>
              <a:rPr lang="ru-RU" sz="2400" b="1" dirty="0" smtClean="0">
                <a:latin typeface="Trebuchet MS" panose="020B0603020202020204" pitchFamily="34" charset="0"/>
              </a:rPr>
              <a:t> </a:t>
            </a:r>
            <a:r>
              <a:rPr lang="ru-RU" sz="2400" b="1" dirty="0" err="1" smtClean="0">
                <a:latin typeface="Trebuchet MS" panose="020B0603020202020204" pitchFamily="34" charset="0"/>
              </a:rPr>
              <a:t>її</a:t>
            </a:r>
            <a:r>
              <a:rPr lang="ru-RU" sz="2400" b="1" dirty="0" smtClean="0">
                <a:latin typeface="Trebuchet MS" panose="020B0603020202020204" pitchFamily="34" charset="0"/>
              </a:rPr>
              <a:t> </a:t>
            </a:r>
            <a:r>
              <a:rPr lang="ru-RU" sz="2400" b="1" dirty="0" err="1" smtClean="0">
                <a:latin typeface="Trebuchet MS" panose="020B0603020202020204" pitchFamily="34" charset="0"/>
              </a:rPr>
              <a:t>здатність</a:t>
            </a:r>
            <a:r>
              <a:rPr lang="ru-RU" sz="2400" b="1" dirty="0" smtClean="0">
                <a:latin typeface="Trebuchet MS" panose="020B0603020202020204" pitchFamily="34" charset="0"/>
              </a:rPr>
              <a:t> до </a:t>
            </a:r>
            <a:r>
              <a:rPr lang="ru-RU" sz="2400" b="1" dirty="0" err="1" smtClean="0">
                <a:latin typeface="Trebuchet MS" panose="020B0603020202020204" pitchFamily="34" charset="0"/>
              </a:rPr>
              <a:t>адаптації</a:t>
            </a:r>
            <a:r>
              <a:rPr lang="ru-RU" sz="2400" dirty="0" smtClean="0">
                <a:latin typeface="Trebuchet MS" panose="020B0603020202020204" pitchFamily="34" charset="0"/>
              </a:rPr>
              <a:t> в </a:t>
            </a:r>
            <a:r>
              <a:rPr lang="ru-RU" sz="2400" dirty="0" err="1" smtClean="0">
                <a:latin typeface="Trebuchet MS" panose="020B0603020202020204" pitchFamily="34" charset="0"/>
              </a:rPr>
              <a:t>умовах</a:t>
            </a:r>
            <a:r>
              <a:rPr lang="ru-RU" sz="2400" dirty="0" smtClean="0">
                <a:latin typeface="Trebuchet MS" panose="020B0603020202020204" pitchFamily="34" charset="0"/>
              </a:rPr>
              <a:t>, </a:t>
            </a:r>
            <a:r>
              <a:rPr lang="ru-RU" sz="2400" dirty="0" err="1" smtClean="0">
                <a:latin typeface="Trebuchet MS" panose="020B0603020202020204" pitchFamily="34" charset="0"/>
              </a:rPr>
              <a:t>що</a:t>
            </a:r>
            <a:r>
              <a:rPr lang="ru-RU" sz="2400" dirty="0" smtClean="0">
                <a:latin typeface="Trebuchet MS" panose="020B0603020202020204" pitchFamily="34" charset="0"/>
              </a:rPr>
              <a:t> </a:t>
            </a:r>
            <a:r>
              <a:rPr lang="ru-RU" sz="2400" dirty="0" err="1" smtClean="0">
                <a:latin typeface="Trebuchet MS" panose="020B0603020202020204" pitchFamily="34" charset="0"/>
              </a:rPr>
              <a:t>постійно</a:t>
            </a:r>
            <a:r>
              <a:rPr lang="ru-RU" sz="2400" dirty="0" smtClean="0">
                <a:latin typeface="Trebuchet MS" panose="020B0603020202020204" pitchFamily="34" charset="0"/>
              </a:rPr>
              <a:t> </a:t>
            </a:r>
            <a:r>
              <a:rPr lang="ru-RU" sz="2400" dirty="0" err="1" smtClean="0">
                <a:latin typeface="Trebuchet MS" panose="020B0603020202020204" pitchFamily="34" charset="0"/>
              </a:rPr>
              <a:t>змінюються</a:t>
            </a:r>
            <a:r>
              <a:rPr lang="ru-RU" sz="2400" dirty="0" smtClean="0">
                <a:latin typeface="Trebuchet MS" panose="020B06030202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01750" y="273050"/>
            <a:ext cx="7627975" cy="3323987"/>
          </a:xfrm>
        </p:spPr>
        <p:txBody>
          <a:bodyPr/>
          <a:lstStyle/>
          <a:p>
            <a:pPr algn="l"/>
            <a:r>
              <a:rPr lang="ru-RU" sz="5400" dirty="0" err="1">
                <a:latin typeface="Trebuchet MS" panose="020B0603020202020204" pitchFamily="34" charset="0"/>
              </a:rPr>
              <a:t>Переваги</a:t>
            </a:r>
            <a:r>
              <a:rPr lang="ru-RU" sz="5400" dirty="0">
                <a:latin typeface="Trebuchet MS" panose="020B0603020202020204" pitchFamily="34" charset="0"/>
              </a:rPr>
              <a:t> </a:t>
            </a:r>
            <a:r>
              <a:rPr lang="ru-RU" sz="5400" dirty="0" err="1">
                <a:latin typeface="Trebuchet MS" panose="020B0603020202020204" pitchFamily="34" charset="0"/>
              </a:rPr>
              <a:t>поєднання</a:t>
            </a:r>
            <a:r>
              <a:rPr lang="ru-RU" sz="5400" dirty="0">
                <a:latin typeface="Trebuchet MS" panose="020B0603020202020204" pitchFamily="34" charset="0"/>
              </a:rPr>
              <a:t> DDQN та </a:t>
            </a:r>
            <a:r>
              <a:rPr lang="ru-RU" sz="5400" dirty="0" err="1">
                <a:latin typeface="Trebuchet MS" panose="020B0603020202020204" pitchFamily="34" charset="0"/>
              </a:rPr>
              <a:t>генетичного</a:t>
            </a:r>
            <a:r>
              <a:rPr lang="ru-RU" sz="5400" dirty="0">
                <a:latin typeface="Trebuchet MS" panose="020B0603020202020204" pitchFamily="34" charset="0"/>
              </a:rPr>
              <a:t> алгоритму</a:t>
            </a:r>
            <a:br>
              <a:rPr lang="ru-RU" sz="5400" dirty="0">
                <a:latin typeface="Trebuchet MS" panose="020B0603020202020204" pitchFamily="34" charset="0"/>
              </a:rPr>
            </a:br>
            <a:endParaRPr lang="ru-RU" sz="5400" dirty="0">
              <a:latin typeface="Trebuchet MS" panose="020B0603020202020204" pitchFamily="34" charset="0"/>
            </a:endParaRPr>
          </a:p>
        </p:txBody>
      </p:sp>
      <p:sp>
        <p:nvSpPr>
          <p:cNvPr id="33" name="Text 7"/>
          <p:cNvSpPr/>
          <p:nvPr/>
        </p:nvSpPr>
        <p:spPr>
          <a:xfrm>
            <a:off x="1955872" y="3927234"/>
            <a:ext cx="4239339" cy="274082"/>
          </a:xfrm>
          <a:prstGeom prst="rect">
            <a:avLst/>
          </a:prstGeom>
          <a:noFill/>
          <a:ln/>
        </p:spPr>
        <p:txBody>
          <a:bodyPr wrap="none" rtlCol="0" anchor="t"/>
          <a:lstStyle/>
          <a:p>
            <a:pPr marL="0" indent="0" algn="l">
              <a:lnSpc>
                <a:spcPts val="2158"/>
              </a:lnSpc>
              <a:buNone/>
            </a:pPr>
            <a:r>
              <a:rPr lang="en-US" sz="2000" b="1" dirty="0">
                <a:solidFill>
                  <a:srgbClr val="383838"/>
                </a:solidFill>
                <a:latin typeface="Trebuchet MS" panose="020B0603020202020204" pitchFamily="34" charset="0"/>
                <a:ea typeface="Patrick Hand" pitchFamily="34" charset="-122"/>
                <a:cs typeface="Patrick Hand" pitchFamily="34" charset="-120"/>
              </a:rPr>
              <a:t>Автоматизація відбору гіперпараметрів</a:t>
            </a:r>
            <a:endParaRPr lang="en-US" sz="2000" b="1" dirty="0">
              <a:latin typeface="Trebuchet MS" panose="020B0603020202020204" pitchFamily="34" charset="0"/>
            </a:endParaRPr>
          </a:p>
        </p:txBody>
      </p:sp>
      <p:sp>
        <p:nvSpPr>
          <p:cNvPr id="37" name="Text 12"/>
          <p:cNvSpPr/>
          <p:nvPr/>
        </p:nvSpPr>
        <p:spPr>
          <a:xfrm>
            <a:off x="2002669" y="6059383"/>
            <a:ext cx="3083004" cy="274082"/>
          </a:xfrm>
          <a:prstGeom prst="rect">
            <a:avLst/>
          </a:prstGeom>
          <a:noFill/>
          <a:ln/>
        </p:spPr>
        <p:txBody>
          <a:bodyPr wrap="none" rtlCol="0" anchor="t"/>
          <a:lstStyle/>
          <a:p>
            <a:pPr algn="l">
              <a:lnSpc>
                <a:spcPts val="2158"/>
              </a:lnSpc>
            </a:pPr>
            <a:r>
              <a:rPr lang="en-US" sz="2000" b="1" dirty="0">
                <a:solidFill>
                  <a:srgbClr val="383838"/>
                </a:solidFill>
                <a:latin typeface="Trebuchet MS" panose="020B0603020202020204" pitchFamily="34" charset="0"/>
                <a:ea typeface="Patrick Hand" pitchFamily="34" charset="-122"/>
                <a:cs typeface="Patrick Hand" pitchFamily="34" charset="-120"/>
              </a:rPr>
              <a:t>Покращення продуктивності</a:t>
            </a:r>
          </a:p>
        </p:txBody>
      </p:sp>
      <p:sp>
        <p:nvSpPr>
          <p:cNvPr id="41" name="Text 17"/>
          <p:cNvSpPr/>
          <p:nvPr/>
        </p:nvSpPr>
        <p:spPr>
          <a:xfrm>
            <a:off x="2032077" y="7289013"/>
            <a:ext cx="2852142" cy="274082"/>
          </a:xfrm>
          <a:prstGeom prst="rect">
            <a:avLst/>
          </a:prstGeom>
          <a:noFill/>
          <a:ln/>
        </p:spPr>
        <p:txBody>
          <a:bodyPr wrap="none" rtlCol="0" anchor="t"/>
          <a:lstStyle/>
          <a:p>
            <a:pPr marL="0" indent="0" algn="l">
              <a:lnSpc>
                <a:spcPts val="2158"/>
              </a:lnSpc>
              <a:buNone/>
            </a:pPr>
            <a:r>
              <a:rPr lang="en-US" sz="2000" b="1" dirty="0">
                <a:solidFill>
                  <a:srgbClr val="383838"/>
                </a:solidFill>
                <a:latin typeface="Trebuchet MS" panose="020B0603020202020204" pitchFamily="34" charset="0"/>
                <a:ea typeface="Patrick Hand" pitchFamily="34" charset="-122"/>
                <a:cs typeface="Patrick Hand" pitchFamily="34" charset="-120"/>
              </a:rPr>
              <a:t>Адаптація до змінних умов</a:t>
            </a:r>
          </a:p>
        </p:txBody>
      </p:sp>
      <p:sp>
        <p:nvSpPr>
          <p:cNvPr id="49" name="Text 7"/>
          <p:cNvSpPr/>
          <p:nvPr/>
        </p:nvSpPr>
        <p:spPr>
          <a:xfrm>
            <a:off x="8235160" y="3098775"/>
            <a:ext cx="4239339" cy="274082"/>
          </a:xfrm>
          <a:prstGeom prst="rect">
            <a:avLst/>
          </a:prstGeom>
          <a:noFill/>
          <a:ln/>
        </p:spPr>
        <p:txBody>
          <a:bodyPr wrap="none" rtlCol="0" anchor="t"/>
          <a:lstStyle/>
          <a:p>
            <a:pPr algn="l">
              <a:lnSpc>
                <a:spcPts val="2158"/>
              </a:lnSpc>
            </a:pPr>
            <a:endParaRPr lang="en-US" b="1" dirty="0">
              <a:solidFill>
                <a:srgbClr val="383838"/>
              </a:solidFill>
              <a:latin typeface="Trebuchet MS" panose="020B0603020202020204" pitchFamily="34" charset="0"/>
              <a:ea typeface="Patrick Hand" pitchFamily="34" charset="-122"/>
              <a:cs typeface="Patrick Hand" pitchFamily="34" charset="-120"/>
            </a:endParaRPr>
          </a:p>
        </p:txBody>
      </p:sp>
      <p:sp>
        <p:nvSpPr>
          <p:cNvPr id="51" name="Text 7"/>
          <p:cNvSpPr/>
          <p:nvPr/>
        </p:nvSpPr>
        <p:spPr>
          <a:xfrm>
            <a:off x="1936822" y="4961239"/>
            <a:ext cx="4239339" cy="274082"/>
          </a:xfrm>
          <a:prstGeom prst="rect">
            <a:avLst/>
          </a:prstGeom>
          <a:noFill/>
          <a:ln/>
        </p:spPr>
        <p:txBody>
          <a:bodyPr wrap="none" rtlCol="0" anchor="t"/>
          <a:lstStyle/>
          <a:p>
            <a:pPr algn="l">
              <a:lnSpc>
                <a:spcPts val="2158"/>
              </a:lnSpc>
            </a:pPr>
            <a:r>
              <a:rPr lang="ru-RU" sz="2000" b="1" dirty="0" err="1">
                <a:solidFill>
                  <a:srgbClr val="383838"/>
                </a:solidFill>
                <a:latin typeface="Trebuchet MS" panose="020B0603020202020204" pitchFamily="34" charset="0"/>
                <a:ea typeface="Patrick Hand" pitchFamily="34" charset="-122"/>
                <a:cs typeface="Patrick Hand" pitchFamily="34" charset="-120"/>
              </a:rPr>
              <a:t>Збалансування</a:t>
            </a:r>
            <a:r>
              <a:rPr lang="ru-RU" sz="2000" b="1" dirty="0">
                <a:solidFill>
                  <a:srgbClr val="383838"/>
                </a:solidFill>
                <a:latin typeface="Trebuchet MS" panose="020B0603020202020204" pitchFamily="34" charset="0"/>
                <a:ea typeface="Patrick Hand" pitchFamily="34" charset="-122"/>
                <a:cs typeface="Patrick Hand" pitchFamily="34" charset="-120"/>
              </a:rPr>
              <a:t> </a:t>
            </a:r>
            <a:r>
              <a:rPr lang="ru-RU" sz="2000" b="1" dirty="0" err="1">
                <a:solidFill>
                  <a:srgbClr val="383838"/>
                </a:solidFill>
                <a:latin typeface="Trebuchet MS" panose="020B0603020202020204" pitchFamily="34" charset="0"/>
                <a:ea typeface="Patrick Hand" pitchFamily="34" charset="-122"/>
                <a:cs typeface="Patrick Hand" pitchFamily="34" charset="-120"/>
              </a:rPr>
              <a:t>дослідження</a:t>
            </a:r>
            <a:r>
              <a:rPr lang="ru-RU" sz="2000" b="1" dirty="0">
                <a:solidFill>
                  <a:srgbClr val="383838"/>
                </a:solidFill>
                <a:latin typeface="Trebuchet MS" panose="020B0603020202020204" pitchFamily="34" charset="0"/>
                <a:ea typeface="Patrick Hand" pitchFamily="34" charset="-122"/>
                <a:cs typeface="Patrick Hand" pitchFamily="34" charset="-120"/>
              </a:rPr>
              <a:t> і </a:t>
            </a:r>
            <a:r>
              <a:rPr lang="ru-RU" sz="2000" b="1" dirty="0" err="1">
                <a:solidFill>
                  <a:srgbClr val="383838"/>
                </a:solidFill>
                <a:latin typeface="Trebuchet MS" panose="020B0603020202020204" pitchFamily="34" charset="0"/>
                <a:ea typeface="Patrick Hand" pitchFamily="34" charset="-122"/>
                <a:cs typeface="Patrick Hand" pitchFamily="34" charset="-120"/>
              </a:rPr>
              <a:t>використання</a:t>
            </a:r>
            <a:endParaRPr lang="ru-RU" sz="2000" b="1" dirty="0">
              <a:solidFill>
                <a:srgbClr val="383838"/>
              </a:solidFill>
              <a:latin typeface="Trebuchet MS" panose="020B0603020202020204" pitchFamily="34" charset="0"/>
              <a:ea typeface="Patrick Hand" pitchFamily="34" charset="-122"/>
              <a:cs typeface="Patrick Hand" pitchFamily="34" charset="-120"/>
            </a:endParaRPr>
          </a:p>
        </p:txBody>
      </p:sp>
      <p:sp>
        <p:nvSpPr>
          <p:cNvPr id="53" name="Text 7"/>
          <p:cNvSpPr/>
          <p:nvPr/>
        </p:nvSpPr>
        <p:spPr>
          <a:xfrm>
            <a:off x="2002671" y="8316556"/>
            <a:ext cx="4239339" cy="274082"/>
          </a:xfrm>
          <a:prstGeom prst="rect">
            <a:avLst/>
          </a:prstGeom>
          <a:noFill/>
          <a:ln/>
        </p:spPr>
        <p:txBody>
          <a:bodyPr wrap="none" rtlCol="0" anchor="t"/>
          <a:lstStyle/>
          <a:p>
            <a:pPr algn="l">
              <a:lnSpc>
                <a:spcPts val="2158"/>
              </a:lnSpc>
            </a:pPr>
            <a:r>
              <a:rPr lang="ru-RU" sz="2000" b="1" dirty="0" err="1">
                <a:solidFill>
                  <a:srgbClr val="383838"/>
                </a:solidFill>
                <a:latin typeface="Trebuchet MS" panose="020B0603020202020204" pitchFamily="34" charset="0"/>
                <a:ea typeface="Patrick Hand" pitchFamily="34" charset="-122"/>
                <a:cs typeface="Patrick Hand" pitchFamily="34" charset="-120"/>
              </a:rPr>
              <a:t>Паралельні</a:t>
            </a:r>
            <a:r>
              <a:rPr lang="ru-RU" sz="2000" b="1" dirty="0">
                <a:solidFill>
                  <a:srgbClr val="383838"/>
                </a:solidFill>
                <a:latin typeface="Trebuchet MS" panose="020B0603020202020204" pitchFamily="34" charset="0"/>
                <a:ea typeface="Patrick Hand" pitchFamily="34" charset="-122"/>
                <a:cs typeface="Patrick Hand" pitchFamily="34" charset="-120"/>
              </a:rPr>
              <a:t> </a:t>
            </a:r>
            <a:r>
              <a:rPr lang="ru-RU" sz="2000" b="1" dirty="0" err="1">
                <a:solidFill>
                  <a:srgbClr val="383838"/>
                </a:solidFill>
                <a:latin typeface="Trebuchet MS" panose="020B0603020202020204" pitchFamily="34" charset="0"/>
                <a:ea typeface="Patrick Hand" pitchFamily="34" charset="-122"/>
                <a:cs typeface="Patrick Hand" pitchFamily="34" charset="-120"/>
              </a:rPr>
              <a:t>обчислення</a:t>
            </a:r>
            <a:endParaRPr lang="ru-RU" sz="2000" b="1" dirty="0">
              <a:solidFill>
                <a:srgbClr val="383838"/>
              </a:solidFill>
              <a:latin typeface="Trebuchet MS" panose="020B0603020202020204" pitchFamily="34" charset="0"/>
              <a:ea typeface="Patrick Hand" pitchFamily="34" charset="-122"/>
              <a:cs typeface="Patrick Hand" pitchFamily="34" charset="-120"/>
            </a:endParaRPr>
          </a:p>
        </p:txBody>
      </p:sp>
      <p:sp>
        <p:nvSpPr>
          <p:cNvPr id="56" name="object 2"/>
          <p:cNvSpPr/>
          <p:nvPr/>
        </p:nvSpPr>
        <p:spPr>
          <a:xfrm>
            <a:off x="16236950" y="457111"/>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57" name="object 3"/>
          <p:cNvSpPr/>
          <p:nvPr/>
        </p:nvSpPr>
        <p:spPr>
          <a:xfrm>
            <a:off x="16774766" y="457111"/>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58" name="object 4"/>
          <p:cNvSpPr/>
          <p:nvPr/>
        </p:nvSpPr>
        <p:spPr>
          <a:xfrm>
            <a:off x="17312575" y="457111"/>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59" name="object 5"/>
          <p:cNvSpPr/>
          <p:nvPr/>
        </p:nvSpPr>
        <p:spPr>
          <a:xfrm>
            <a:off x="16236950" y="1019404"/>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60" name="object 6"/>
          <p:cNvSpPr/>
          <p:nvPr/>
        </p:nvSpPr>
        <p:spPr>
          <a:xfrm>
            <a:off x="16774766" y="1019404"/>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61" name="object 7"/>
          <p:cNvSpPr/>
          <p:nvPr/>
        </p:nvSpPr>
        <p:spPr>
          <a:xfrm>
            <a:off x="17312575" y="1019404"/>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62" name="object 8"/>
          <p:cNvSpPr/>
          <p:nvPr/>
        </p:nvSpPr>
        <p:spPr>
          <a:xfrm>
            <a:off x="16236950" y="1581696"/>
            <a:ext cx="386080" cy="386080"/>
          </a:xfrm>
          <a:custGeom>
            <a:avLst/>
            <a:gdLst/>
            <a:ahLst/>
            <a:cxnLst/>
            <a:rect l="l" t="t" r="r" b="b"/>
            <a:pathLst>
              <a:path w="386080" h="386080">
                <a:moveTo>
                  <a:pt x="0" y="93599"/>
                </a:moveTo>
                <a:lnTo>
                  <a:pt x="93598" y="0"/>
                </a:lnTo>
                <a:lnTo>
                  <a:pt x="192950" y="99364"/>
                </a:lnTo>
                <a:lnTo>
                  <a:pt x="292308" y="0"/>
                </a:lnTo>
                <a:lnTo>
                  <a:pt x="385901" y="93599"/>
                </a:lnTo>
                <a:lnTo>
                  <a:pt x="286549" y="192951"/>
                </a:lnTo>
                <a:lnTo>
                  <a:pt x="385901" y="292315"/>
                </a:lnTo>
                <a:lnTo>
                  <a:pt x="292308" y="385902"/>
                </a:lnTo>
                <a:lnTo>
                  <a:pt x="192950" y="286550"/>
                </a:lnTo>
                <a:lnTo>
                  <a:pt x="93598" y="385902"/>
                </a:lnTo>
                <a:lnTo>
                  <a:pt x="0" y="292315"/>
                </a:lnTo>
                <a:lnTo>
                  <a:pt x="99357" y="192951"/>
                </a:lnTo>
                <a:lnTo>
                  <a:pt x="0" y="93599"/>
                </a:lnTo>
                <a:close/>
              </a:path>
            </a:pathLst>
          </a:custGeom>
          <a:ln w="18719">
            <a:solidFill>
              <a:srgbClr val="222020"/>
            </a:solidFill>
          </a:ln>
        </p:spPr>
        <p:txBody>
          <a:bodyPr wrap="square" lIns="0" tIns="0" rIns="0" bIns="0" rtlCol="0"/>
          <a:lstStyle/>
          <a:p>
            <a:endParaRPr/>
          </a:p>
        </p:txBody>
      </p:sp>
      <p:sp>
        <p:nvSpPr>
          <p:cNvPr id="63" name="object 9"/>
          <p:cNvSpPr/>
          <p:nvPr/>
        </p:nvSpPr>
        <p:spPr>
          <a:xfrm>
            <a:off x="16774766" y="1581696"/>
            <a:ext cx="386080" cy="386080"/>
          </a:xfrm>
          <a:custGeom>
            <a:avLst/>
            <a:gdLst/>
            <a:ahLst/>
            <a:cxnLst/>
            <a:rect l="l" t="t" r="r" b="b"/>
            <a:pathLst>
              <a:path w="386080" h="386080">
                <a:moveTo>
                  <a:pt x="0" y="93599"/>
                </a:moveTo>
                <a:lnTo>
                  <a:pt x="93592" y="0"/>
                </a:lnTo>
                <a:lnTo>
                  <a:pt x="192950" y="99364"/>
                </a:lnTo>
                <a:lnTo>
                  <a:pt x="292302" y="0"/>
                </a:lnTo>
                <a:lnTo>
                  <a:pt x="385896" y="93599"/>
                </a:lnTo>
                <a:lnTo>
                  <a:pt x="286543" y="192951"/>
                </a:lnTo>
                <a:lnTo>
                  <a:pt x="385896" y="292315"/>
                </a:lnTo>
                <a:lnTo>
                  <a:pt x="292302" y="385902"/>
                </a:lnTo>
                <a:lnTo>
                  <a:pt x="192950" y="286550"/>
                </a:lnTo>
                <a:lnTo>
                  <a:pt x="93592" y="385902"/>
                </a:lnTo>
                <a:lnTo>
                  <a:pt x="0" y="292315"/>
                </a:lnTo>
                <a:lnTo>
                  <a:pt x="99351" y="192951"/>
                </a:lnTo>
                <a:lnTo>
                  <a:pt x="0" y="93599"/>
                </a:lnTo>
                <a:close/>
              </a:path>
            </a:pathLst>
          </a:custGeom>
          <a:ln w="18719">
            <a:solidFill>
              <a:srgbClr val="222020"/>
            </a:solidFill>
          </a:ln>
        </p:spPr>
        <p:txBody>
          <a:bodyPr wrap="square" lIns="0" tIns="0" rIns="0" bIns="0" rtlCol="0"/>
          <a:lstStyle/>
          <a:p>
            <a:endParaRPr/>
          </a:p>
        </p:txBody>
      </p:sp>
      <p:sp>
        <p:nvSpPr>
          <p:cNvPr id="64" name="object 10"/>
          <p:cNvSpPr/>
          <p:nvPr/>
        </p:nvSpPr>
        <p:spPr>
          <a:xfrm>
            <a:off x="17312575" y="1581696"/>
            <a:ext cx="386080" cy="386080"/>
          </a:xfrm>
          <a:custGeom>
            <a:avLst/>
            <a:gdLst/>
            <a:ahLst/>
            <a:cxnLst/>
            <a:rect l="l" t="t" r="r" b="b"/>
            <a:pathLst>
              <a:path w="386080" h="386080">
                <a:moveTo>
                  <a:pt x="0" y="93599"/>
                </a:moveTo>
                <a:lnTo>
                  <a:pt x="93598" y="0"/>
                </a:lnTo>
                <a:lnTo>
                  <a:pt x="192957" y="99364"/>
                </a:lnTo>
                <a:lnTo>
                  <a:pt x="292308" y="0"/>
                </a:lnTo>
                <a:lnTo>
                  <a:pt x="385907" y="93599"/>
                </a:lnTo>
                <a:lnTo>
                  <a:pt x="286543" y="192951"/>
                </a:lnTo>
                <a:lnTo>
                  <a:pt x="385907" y="292315"/>
                </a:lnTo>
                <a:lnTo>
                  <a:pt x="292308" y="385902"/>
                </a:lnTo>
                <a:lnTo>
                  <a:pt x="192957" y="286550"/>
                </a:lnTo>
                <a:lnTo>
                  <a:pt x="93598" y="385902"/>
                </a:lnTo>
                <a:lnTo>
                  <a:pt x="0" y="292315"/>
                </a:lnTo>
                <a:lnTo>
                  <a:pt x="99358" y="192951"/>
                </a:lnTo>
                <a:lnTo>
                  <a:pt x="0" y="93599"/>
                </a:lnTo>
                <a:close/>
              </a:path>
            </a:pathLst>
          </a:custGeom>
          <a:ln w="18719">
            <a:solidFill>
              <a:srgbClr val="222020"/>
            </a:solidFill>
          </a:ln>
        </p:spPr>
        <p:txBody>
          <a:bodyPr wrap="square" lIns="0" tIns="0" rIns="0" bIns="0" rtlCol="0"/>
          <a:lstStyle/>
          <a:p>
            <a:endParaRPr/>
          </a:p>
        </p:txBody>
      </p:sp>
      <p:sp>
        <p:nvSpPr>
          <p:cNvPr id="119" name="object 2"/>
          <p:cNvSpPr/>
          <p:nvPr/>
        </p:nvSpPr>
        <p:spPr>
          <a:xfrm>
            <a:off x="8263291" y="501879"/>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120" name="object 3"/>
          <p:cNvSpPr/>
          <p:nvPr/>
        </p:nvSpPr>
        <p:spPr>
          <a:xfrm>
            <a:off x="8801107" y="501879"/>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121" name="object 4"/>
          <p:cNvSpPr/>
          <p:nvPr/>
        </p:nvSpPr>
        <p:spPr>
          <a:xfrm>
            <a:off x="9338916" y="501879"/>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122" name="object 5"/>
          <p:cNvSpPr/>
          <p:nvPr/>
        </p:nvSpPr>
        <p:spPr>
          <a:xfrm>
            <a:off x="8263291" y="1064172"/>
            <a:ext cx="386080" cy="386080"/>
          </a:xfrm>
          <a:custGeom>
            <a:avLst/>
            <a:gdLst/>
            <a:ahLst/>
            <a:cxnLst/>
            <a:rect l="l" t="t" r="r" b="b"/>
            <a:pathLst>
              <a:path w="386080" h="386080">
                <a:moveTo>
                  <a:pt x="0" y="93599"/>
                </a:moveTo>
                <a:lnTo>
                  <a:pt x="93598" y="0"/>
                </a:lnTo>
                <a:lnTo>
                  <a:pt x="192950" y="99352"/>
                </a:lnTo>
                <a:lnTo>
                  <a:pt x="292308" y="0"/>
                </a:lnTo>
                <a:lnTo>
                  <a:pt x="385901" y="93599"/>
                </a:lnTo>
                <a:lnTo>
                  <a:pt x="286549" y="192951"/>
                </a:lnTo>
                <a:lnTo>
                  <a:pt x="385901" y="292303"/>
                </a:lnTo>
                <a:lnTo>
                  <a:pt x="292308" y="385902"/>
                </a:lnTo>
                <a:lnTo>
                  <a:pt x="192950" y="286550"/>
                </a:lnTo>
                <a:lnTo>
                  <a:pt x="93598" y="385902"/>
                </a:lnTo>
                <a:lnTo>
                  <a:pt x="0" y="292303"/>
                </a:lnTo>
                <a:lnTo>
                  <a:pt x="99357" y="192951"/>
                </a:lnTo>
                <a:lnTo>
                  <a:pt x="0" y="93599"/>
                </a:lnTo>
                <a:close/>
              </a:path>
            </a:pathLst>
          </a:custGeom>
          <a:ln w="18719">
            <a:solidFill>
              <a:srgbClr val="222020"/>
            </a:solidFill>
          </a:ln>
        </p:spPr>
        <p:txBody>
          <a:bodyPr wrap="square" lIns="0" tIns="0" rIns="0" bIns="0" rtlCol="0"/>
          <a:lstStyle/>
          <a:p>
            <a:endParaRPr/>
          </a:p>
        </p:txBody>
      </p:sp>
      <p:sp>
        <p:nvSpPr>
          <p:cNvPr id="123" name="object 6"/>
          <p:cNvSpPr/>
          <p:nvPr/>
        </p:nvSpPr>
        <p:spPr>
          <a:xfrm>
            <a:off x="8801107" y="1064172"/>
            <a:ext cx="386080" cy="386080"/>
          </a:xfrm>
          <a:custGeom>
            <a:avLst/>
            <a:gdLst/>
            <a:ahLst/>
            <a:cxnLst/>
            <a:rect l="l" t="t" r="r" b="b"/>
            <a:pathLst>
              <a:path w="386080" h="386080">
                <a:moveTo>
                  <a:pt x="0" y="93599"/>
                </a:moveTo>
                <a:lnTo>
                  <a:pt x="93592" y="0"/>
                </a:lnTo>
                <a:lnTo>
                  <a:pt x="192950" y="99352"/>
                </a:lnTo>
                <a:lnTo>
                  <a:pt x="292302" y="0"/>
                </a:lnTo>
                <a:lnTo>
                  <a:pt x="385896" y="93599"/>
                </a:lnTo>
                <a:lnTo>
                  <a:pt x="286543" y="192951"/>
                </a:lnTo>
                <a:lnTo>
                  <a:pt x="385896" y="292303"/>
                </a:lnTo>
                <a:lnTo>
                  <a:pt x="292302" y="385902"/>
                </a:lnTo>
                <a:lnTo>
                  <a:pt x="192950" y="286550"/>
                </a:lnTo>
                <a:lnTo>
                  <a:pt x="93592" y="385902"/>
                </a:lnTo>
                <a:lnTo>
                  <a:pt x="0" y="292303"/>
                </a:lnTo>
                <a:lnTo>
                  <a:pt x="99351" y="192951"/>
                </a:lnTo>
                <a:lnTo>
                  <a:pt x="0" y="93599"/>
                </a:lnTo>
                <a:close/>
              </a:path>
            </a:pathLst>
          </a:custGeom>
          <a:ln w="18719">
            <a:solidFill>
              <a:srgbClr val="222020"/>
            </a:solidFill>
          </a:ln>
        </p:spPr>
        <p:txBody>
          <a:bodyPr wrap="square" lIns="0" tIns="0" rIns="0" bIns="0" rtlCol="0"/>
          <a:lstStyle/>
          <a:p>
            <a:endParaRPr/>
          </a:p>
        </p:txBody>
      </p:sp>
      <p:sp>
        <p:nvSpPr>
          <p:cNvPr id="124" name="object 7"/>
          <p:cNvSpPr/>
          <p:nvPr/>
        </p:nvSpPr>
        <p:spPr>
          <a:xfrm>
            <a:off x="9338916" y="1064172"/>
            <a:ext cx="386080" cy="386080"/>
          </a:xfrm>
          <a:custGeom>
            <a:avLst/>
            <a:gdLst/>
            <a:ahLst/>
            <a:cxnLst/>
            <a:rect l="l" t="t" r="r" b="b"/>
            <a:pathLst>
              <a:path w="386080" h="386080">
                <a:moveTo>
                  <a:pt x="0" y="93599"/>
                </a:moveTo>
                <a:lnTo>
                  <a:pt x="93598" y="0"/>
                </a:lnTo>
                <a:lnTo>
                  <a:pt x="192957" y="99352"/>
                </a:lnTo>
                <a:lnTo>
                  <a:pt x="292308" y="0"/>
                </a:lnTo>
                <a:lnTo>
                  <a:pt x="385907" y="93599"/>
                </a:lnTo>
                <a:lnTo>
                  <a:pt x="286543" y="192951"/>
                </a:lnTo>
                <a:lnTo>
                  <a:pt x="385907" y="292303"/>
                </a:lnTo>
                <a:lnTo>
                  <a:pt x="292308" y="385902"/>
                </a:lnTo>
                <a:lnTo>
                  <a:pt x="192957" y="286550"/>
                </a:lnTo>
                <a:lnTo>
                  <a:pt x="93598" y="385902"/>
                </a:lnTo>
                <a:lnTo>
                  <a:pt x="0" y="292303"/>
                </a:lnTo>
                <a:lnTo>
                  <a:pt x="99358" y="192951"/>
                </a:lnTo>
                <a:lnTo>
                  <a:pt x="0" y="93599"/>
                </a:lnTo>
                <a:close/>
              </a:path>
            </a:pathLst>
          </a:custGeom>
          <a:ln w="18719">
            <a:solidFill>
              <a:srgbClr val="222020"/>
            </a:solidFill>
          </a:ln>
        </p:spPr>
        <p:txBody>
          <a:bodyPr wrap="square" lIns="0" tIns="0" rIns="0" bIns="0" rtlCol="0"/>
          <a:lstStyle/>
          <a:p>
            <a:endParaRPr/>
          </a:p>
        </p:txBody>
      </p:sp>
      <p:sp>
        <p:nvSpPr>
          <p:cNvPr id="125" name="object 8"/>
          <p:cNvSpPr/>
          <p:nvPr/>
        </p:nvSpPr>
        <p:spPr>
          <a:xfrm>
            <a:off x="8263291" y="1626464"/>
            <a:ext cx="386080" cy="386080"/>
          </a:xfrm>
          <a:custGeom>
            <a:avLst/>
            <a:gdLst/>
            <a:ahLst/>
            <a:cxnLst/>
            <a:rect l="l" t="t" r="r" b="b"/>
            <a:pathLst>
              <a:path w="386080" h="386080">
                <a:moveTo>
                  <a:pt x="0" y="93599"/>
                </a:moveTo>
                <a:lnTo>
                  <a:pt x="93598" y="0"/>
                </a:lnTo>
                <a:lnTo>
                  <a:pt x="192950" y="99364"/>
                </a:lnTo>
                <a:lnTo>
                  <a:pt x="292308" y="0"/>
                </a:lnTo>
                <a:lnTo>
                  <a:pt x="385901" y="93599"/>
                </a:lnTo>
                <a:lnTo>
                  <a:pt x="286549" y="192951"/>
                </a:lnTo>
                <a:lnTo>
                  <a:pt x="385901" y="292315"/>
                </a:lnTo>
                <a:lnTo>
                  <a:pt x="292308" y="385902"/>
                </a:lnTo>
                <a:lnTo>
                  <a:pt x="192950" y="286550"/>
                </a:lnTo>
                <a:lnTo>
                  <a:pt x="93598" y="385902"/>
                </a:lnTo>
                <a:lnTo>
                  <a:pt x="0" y="292315"/>
                </a:lnTo>
                <a:lnTo>
                  <a:pt x="99357" y="192951"/>
                </a:lnTo>
                <a:lnTo>
                  <a:pt x="0" y="93599"/>
                </a:lnTo>
                <a:close/>
              </a:path>
            </a:pathLst>
          </a:custGeom>
          <a:ln w="18719">
            <a:solidFill>
              <a:srgbClr val="222020"/>
            </a:solidFill>
          </a:ln>
        </p:spPr>
        <p:txBody>
          <a:bodyPr wrap="square" lIns="0" tIns="0" rIns="0" bIns="0" rtlCol="0"/>
          <a:lstStyle/>
          <a:p>
            <a:endParaRPr/>
          </a:p>
        </p:txBody>
      </p:sp>
      <p:sp>
        <p:nvSpPr>
          <p:cNvPr id="126" name="object 9"/>
          <p:cNvSpPr/>
          <p:nvPr/>
        </p:nvSpPr>
        <p:spPr>
          <a:xfrm>
            <a:off x="8801107" y="1626464"/>
            <a:ext cx="386080" cy="386080"/>
          </a:xfrm>
          <a:custGeom>
            <a:avLst/>
            <a:gdLst/>
            <a:ahLst/>
            <a:cxnLst/>
            <a:rect l="l" t="t" r="r" b="b"/>
            <a:pathLst>
              <a:path w="386080" h="386080">
                <a:moveTo>
                  <a:pt x="0" y="93599"/>
                </a:moveTo>
                <a:lnTo>
                  <a:pt x="93592" y="0"/>
                </a:lnTo>
                <a:lnTo>
                  <a:pt x="192950" y="99364"/>
                </a:lnTo>
                <a:lnTo>
                  <a:pt x="292302" y="0"/>
                </a:lnTo>
                <a:lnTo>
                  <a:pt x="385896" y="93599"/>
                </a:lnTo>
                <a:lnTo>
                  <a:pt x="286543" y="192951"/>
                </a:lnTo>
                <a:lnTo>
                  <a:pt x="385896" y="292315"/>
                </a:lnTo>
                <a:lnTo>
                  <a:pt x="292302" y="385902"/>
                </a:lnTo>
                <a:lnTo>
                  <a:pt x="192950" y="286550"/>
                </a:lnTo>
                <a:lnTo>
                  <a:pt x="93592" y="385902"/>
                </a:lnTo>
                <a:lnTo>
                  <a:pt x="0" y="292315"/>
                </a:lnTo>
                <a:lnTo>
                  <a:pt x="99351" y="192951"/>
                </a:lnTo>
                <a:lnTo>
                  <a:pt x="0" y="93599"/>
                </a:lnTo>
                <a:close/>
              </a:path>
            </a:pathLst>
          </a:custGeom>
          <a:ln w="18719">
            <a:solidFill>
              <a:srgbClr val="222020"/>
            </a:solidFill>
          </a:ln>
        </p:spPr>
        <p:txBody>
          <a:bodyPr wrap="square" lIns="0" tIns="0" rIns="0" bIns="0" rtlCol="0"/>
          <a:lstStyle/>
          <a:p>
            <a:endParaRPr/>
          </a:p>
        </p:txBody>
      </p:sp>
      <p:sp>
        <p:nvSpPr>
          <p:cNvPr id="127" name="object 10"/>
          <p:cNvSpPr/>
          <p:nvPr/>
        </p:nvSpPr>
        <p:spPr>
          <a:xfrm>
            <a:off x="9338916" y="1626464"/>
            <a:ext cx="386080" cy="386080"/>
          </a:xfrm>
          <a:custGeom>
            <a:avLst/>
            <a:gdLst/>
            <a:ahLst/>
            <a:cxnLst/>
            <a:rect l="l" t="t" r="r" b="b"/>
            <a:pathLst>
              <a:path w="386080" h="386080">
                <a:moveTo>
                  <a:pt x="0" y="93599"/>
                </a:moveTo>
                <a:lnTo>
                  <a:pt x="93598" y="0"/>
                </a:lnTo>
                <a:lnTo>
                  <a:pt x="192957" y="99364"/>
                </a:lnTo>
                <a:lnTo>
                  <a:pt x="292308" y="0"/>
                </a:lnTo>
                <a:lnTo>
                  <a:pt x="385907" y="93599"/>
                </a:lnTo>
                <a:lnTo>
                  <a:pt x="286543" y="192951"/>
                </a:lnTo>
                <a:lnTo>
                  <a:pt x="385907" y="292315"/>
                </a:lnTo>
                <a:lnTo>
                  <a:pt x="292308" y="385902"/>
                </a:lnTo>
                <a:lnTo>
                  <a:pt x="192957" y="286550"/>
                </a:lnTo>
                <a:lnTo>
                  <a:pt x="93598" y="385902"/>
                </a:lnTo>
                <a:lnTo>
                  <a:pt x="0" y="292315"/>
                </a:lnTo>
                <a:lnTo>
                  <a:pt x="99358" y="192951"/>
                </a:lnTo>
                <a:lnTo>
                  <a:pt x="0" y="93599"/>
                </a:lnTo>
                <a:close/>
              </a:path>
            </a:pathLst>
          </a:custGeom>
          <a:ln w="18719">
            <a:solidFill>
              <a:srgbClr val="222020"/>
            </a:solidFill>
          </a:ln>
        </p:spPr>
        <p:txBody>
          <a:bodyPr wrap="square" lIns="0" tIns="0" rIns="0" bIns="0" rtlCol="0"/>
          <a:lstStyle/>
          <a:p>
            <a:endParaRPr/>
          </a:p>
        </p:txBody>
      </p:sp>
      <p:sp>
        <p:nvSpPr>
          <p:cNvPr id="128" name="object 20"/>
          <p:cNvSpPr/>
          <p:nvPr/>
        </p:nvSpPr>
        <p:spPr>
          <a:xfrm>
            <a:off x="11191802" y="90723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29" name="object 21"/>
          <p:cNvSpPr/>
          <p:nvPr/>
        </p:nvSpPr>
        <p:spPr>
          <a:xfrm>
            <a:off x="11813848" y="90723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30" name="object 22"/>
          <p:cNvSpPr/>
          <p:nvPr/>
        </p:nvSpPr>
        <p:spPr>
          <a:xfrm>
            <a:off x="12435258" y="90723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31" name="object 23"/>
          <p:cNvSpPr/>
          <p:nvPr/>
        </p:nvSpPr>
        <p:spPr>
          <a:xfrm>
            <a:off x="13056543" y="90723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32" name="object 24"/>
          <p:cNvSpPr/>
          <p:nvPr/>
        </p:nvSpPr>
        <p:spPr>
          <a:xfrm>
            <a:off x="13678589" y="90723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33" name="object 25"/>
          <p:cNvSpPr/>
          <p:nvPr/>
        </p:nvSpPr>
        <p:spPr>
          <a:xfrm>
            <a:off x="14299999" y="907238"/>
            <a:ext cx="559435" cy="647700"/>
          </a:xfrm>
          <a:custGeom>
            <a:avLst/>
            <a:gdLst/>
            <a:ahLst/>
            <a:cxnLst/>
            <a:rect l="l" t="t" r="r" b="b"/>
            <a:pathLst>
              <a:path w="559434" h="647700">
                <a:moveTo>
                  <a:pt x="0" y="0"/>
                </a:moveTo>
                <a:lnTo>
                  <a:pt x="0" y="647699"/>
                </a:lnTo>
                <a:lnTo>
                  <a:pt x="1537" y="647699"/>
                </a:lnTo>
                <a:lnTo>
                  <a:pt x="558926" y="325480"/>
                </a:lnTo>
                <a:lnTo>
                  <a:pt x="558926" y="322400"/>
                </a:lnTo>
                <a:lnTo>
                  <a:pt x="0" y="0"/>
                </a:lnTo>
                <a:close/>
              </a:path>
            </a:pathLst>
          </a:custGeom>
          <a:solidFill>
            <a:srgbClr val="222020"/>
          </a:solidFill>
        </p:spPr>
        <p:txBody>
          <a:bodyPr wrap="square" lIns="0" tIns="0" rIns="0" bIns="0" rtlCol="0"/>
          <a:lstStyle/>
          <a:p>
            <a:endParaRPr/>
          </a:p>
        </p:txBody>
      </p:sp>
      <p:sp>
        <p:nvSpPr>
          <p:cNvPr id="140" name="object 20"/>
          <p:cNvSpPr/>
          <p:nvPr/>
        </p:nvSpPr>
        <p:spPr>
          <a:xfrm>
            <a:off x="1440692" y="3722567"/>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41" name="object 20"/>
          <p:cNvSpPr/>
          <p:nvPr/>
        </p:nvSpPr>
        <p:spPr>
          <a:xfrm>
            <a:off x="1440695" y="7129658"/>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42" name="object 20"/>
          <p:cNvSpPr/>
          <p:nvPr/>
        </p:nvSpPr>
        <p:spPr>
          <a:xfrm>
            <a:off x="1440693" y="4805139"/>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43" name="object 20"/>
          <p:cNvSpPr/>
          <p:nvPr/>
        </p:nvSpPr>
        <p:spPr>
          <a:xfrm>
            <a:off x="1440695" y="8129112"/>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sp>
        <p:nvSpPr>
          <p:cNvPr id="144" name="object 20"/>
          <p:cNvSpPr/>
          <p:nvPr/>
        </p:nvSpPr>
        <p:spPr>
          <a:xfrm>
            <a:off x="1440694" y="5871939"/>
            <a:ext cx="561975" cy="648970"/>
          </a:xfrm>
          <a:custGeom>
            <a:avLst/>
            <a:gdLst/>
            <a:ahLst/>
            <a:cxnLst/>
            <a:rect l="l" t="t" r="r" b="b"/>
            <a:pathLst>
              <a:path w="561975" h="648969">
                <a:moveTo>
                  <a:pt x="0" y="0"/>
                </a:moveTo>
                <a:lnTo>
                  <a:pt x="0" y="648589"/>
                </a:lnTo>
                <a:lnTo>
                  <a:pt x="561594" y="323938"/>
                </a:lnTo>
                <a:lnTo>
                  <a:pt x="0" y="0"/>
                </a:lnTo>
                <a:close/>
              </a:path>
            </a:pathLst>
          </a:custGeom>
          <a:solidFill>
            <a:srgbClr val="222020"/>
          </a:solidFill>
        </p:spPr>
        <p:txBody>
          <a:bodyPr wrap="square" lIns="0" tIns="0" rIns="0" bIns="0" rtlCol="0"/>
          <a:lstStyle/>
          <a:p>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551" y="2559050"/>
            <a:ext cx="10236200" cy="774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3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542280" cy="5517515"/>
          </a:xfrm>
          <a:custGeom>
            <a:avLst/>
            <a:gdLst/>
            <a:ahLst/>
            <a:cxnLst/>
            <a:rect l="l" t="t" r="r" b="b"/>
            <a:pathLst>
              <a:path w="5542280" h="5517515">
                <a:moveTo>
                  <a:pt x="5541966" y="0"/>
                </a:moveTo>
                <a:lnTo>
                  <a:pt x="4481270" y="1364386"/>
                </a:lnTo>
                <a:lnTo>
                  <a:pt x="4689347" y="3028314"/>
                </a:lnTo>
                <a:lnTo>
                  <a:pt x="3278149" y="3603586"/>
                </a:lnTo>
                <a:lnTo>
                  <a:pt x="2093023" y="5127103"/>
                </a:lnTo>
                <a:lnTo>
                  <a:pt x="758150" y="4942788"/>
                </a:lnTo>
                <a:lnTo>
                  <a:pt x="0" y="5516912"/>
                </a:lnTo>
              </a:path>
            </a:pathLst>
          </a:custGeom>
          <a:ln w="18719">
            <a:solidFill>
              <a:srgbClr val="222020"/>
            </a:solidFill>
          </a:ln>
        </p:spPr>
        <p:txBody>
          <a:bodyPr wrap="square" lIns="0" tIns="0" rIns="0" bIns="0" rtlCol="0"/>
          <a:lstStyle/>
          <a:p>
            <a:endParaRPr/>
          </a:p>
        </p:txBody>
      </p:sp>
      <p:sp>
        <p:nvSpPr>
          <p:cNvPr id="3" name="object 3"/>
          <p:cNvSpPr/>
          <p:nvPr/>
        </p:nvSpPr>
        <p:spPr>
          <a:xfrm>
            <a:off x="0" y="9738001"/>
            <a:ext cx="18288000" cy="548005"/>
          </a:xfrm>
          <a:custGeom>
            <a:avLst/>
            <a:gdLst/>
            <a:ahLst/>
            <a:cxnLst/>
            <a:rect l="l" t="t" r="r" b="b"/>
            <a:pathLst>
              <a:path w="18288000" h="548004">
                <a:moveTo>
                  <a:pt x="18287744" y="0"/>
                </a:moveTo>
                <a:lnTo>
                  <a:pt x="0" y="0"/>
                </a:lnTo>
                <a:lnTo>
                  <a:pt x="0" y="547836"/>
                </a:lnTo>
                <a:lnTo>
                  <a:pt x="18287744" y="547836"/>
                </a:lnTo>
                <a:lnTo>
                  <a:pt x="18287744" y="0"/>
                </a:lnTo>
                <a:close/>
              </a:path>
            </a:pathLst>
          </a:custGeom>
          <a:solidFill>
            <a:srgbClr val="222020"/>
          </a:solidFill>
        </p:spPr>
        <p:txBody>
          <a:bodyPr wrap="square" lIns="0" tIns="0" rIns="0" bIns="0" rtlCol="0"/>
          <a:lstStyle/>
          <a:p>
            <a:endParaRPr/>
          </a:p>
        </p:txBody>
      </p:sp>
      <p:sp>
        <p:nvSpPr>
          <p:cNvPr id="4" name="object 4"/>
          <p:cNvSpPr/>
          <p:nvPr/>
        </p:nvSpPr>
        <p:spPr>
          <a:xfrm>
            <a:off x="15929991"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5" name="object 5"/>
          <p:cNvSpPr/>
          <p:nvPr/>
        </p:nvSpPr>
        <p:spPr>
          <a:xfrm>
            <a:off x="16595216" y="534238"/>
            <a:ext cx="548640" cy="548640"/>
          </a:xfrm>
          <a:custGeom>
            <a:avLst/>
            <a:gdLst/>
            <a:ahLst/>
            <a:cxnLst/>
            <a:rect l="l" t="t" r="r" b="b"/>
            <a:pathLst>
              <a:path w="548640" h="548640">
                <a:moveTo>
                  <a:pt x="0" y="0"/>
                </a:moveTo>
                <a:lnTo>
                  <a:pt x="0" y="548589"/>
                </a:lnTo>
                <a:lnTo>
                  <a:pt x="548640" y="548589"/>
                </a:lnTo>
                <a:lnTo>
                  <a:pt x="0" y="0"/>
                </a:lnTo>
                <a:close/>
              </a:path>
            </a:pathLst>
          </a:custGeom>
          <a:solidFill>
            <a:srgbClr val="222020"/>
          </a:solidFill>
        </p:spPr>
        <p:txBody>
          <a:bodyPr wrap="square" lIns="0" tIns="0" rIns="0" bIns="0" rtlCol="0"/>
          <a:lstStyle/>
          <a:p>
            <a:endParaRPr/>
          </a:p>
        </p:txBody>
      </p:sp>
      <p:sp>
        <p:nvSpPr>
          <p:cNvPr id="6" name="object 6"/>
          <p:cNvSpPr/>
          <p:nvPr/>
        </p:nvSpPr>
        <p:spPr>
          <a:xfrm>
            <a:off x="17259808" y="534238"/>
            <a:ext cx="548640" cy="548640"/>
          </a:xfrm>
          <a:custGeom>
            <a:avLst/>
            <a:gdLst/>
            <a:ahLst/>
            <a:cxnLst/>
            <a:rect l="l" t="t" r="r" b="b"/>
            <a:pathLst>
              <a:path w="548640" h="548640">
                <a:moveTo>
                  <a:pt x="0" y="0"/>
                </a:moveTo>
                <a:lnTo>
                  <a:pt x="0" y="548589"/>
                </a:lnTo>
                <a:lnTo>
                  <a:pt x="548513" y="548589"/>
                </a:lnTo>
                <a:lnTo>
                  <a:pt x="0" y="0"/>
                </a:lnTo>
                <a:close/>
              </a:path>
            </a:pathLst>
          </a:custGeom>
          <a:solidFill>
            <a:srgbClr val="222020"/>
          </a:solidFill>
        </p:spPr>
        <p:txBody>
          <a:bodyPr wrap="square" lIns="0" tIns="0" rIns="0" bIns="0" rtlCol="0"/>
          <a:lstStyle/>
          <a:p>
            <a:endParaRPr/>
          </a:p>
        </p:txBody>
      </p:sp>
      <p:sp>
        <p:nvSpPr>
          <p:cNvPr id="7" name="object 7"/>
          <p:cNvSpPr txBox="1">
            <a:spLocks noGrp="1"/>
          </p:cNvSpPr>
          <p:nvPr>
            <p:ph type="title"/>
          </p:nvPr>
        </p:nvSpPr>
        <p:spPr>
          <a:xfrm>
            <a:off x="2616200" y="4464050"/>
            <a:ext cx="7122795" cy="1674817"/>
          </a:xfrm>
          <a:prstGeom prst="rect">
            <a:avLst/>
          </a:prstGeom>
        </p:spPr>
        <p:txBody>
          <a:bodyPr vert="horz" wrap="square" lIns="0" tIns="12700" rIns="0" bIns="0" rtlCol="0">
            <a:spAutoFit/>
          </a:bodyPr>
          <a:lstStyle/>
          <a:p>
            <a:pPr marR="5080" algn="r">
              <a:lnSpc>
                <a:spcPct val="100000"/>
              </a:lnSpc>
              <a:spcBef>
                <a:spcPts val="100"/>
              </a:spcBef>
            </a:pPr>
            <a:r>
              <a:rPr lang="uk-UA" sz="5400" dirty="0" smtClean="0">
                <a:latin typeface="Trebuchet MS" panose="020B0603020202020204" pitchFamily="34" charset="0"/>
              </a:rPr>
              <a:t>Недолік </a:t>
            </a:r>
            <a:r>
              <a:rPr lang="ru-RU" sz="5400" dirty="0" smtClean="0">
                <a:latin typeface="Trebuchet MS" panose="020B0603020202020204" pitchFamily="34" charset="0"/>
              </a:rPr>
              <a:t>DDQN</a:t>
            </a:r>
            <a:r>
              <a:rPr lang="pl-PL" sz="5400" dirty="0" smtClean="0">
                <a:latin typeface="Trebuchet MS" panose="020B0603020202020204" pitchFamily="34" charset="0"/>
              </a:rPr>
              <a:t>withGA</a:t>
            </a:r>
            <a:r>
              <a:rPr lang="ru-RU" sz="5400" dirty="0">
                <a:latin typeface="Trebuchet MS" panose="020B0603020202020204" pitchFamily="34" charset="0"/>
              </a:rPr>
              <a:t/>
            </a:r>
            <a:br>
              <a:rPr lang="ru-RU" sz="5400" dirty="0">
                <a:latin typeface="Trebuchet MS" panose="020B0603020202020204" pitchFamily="34" charset="0"/>
              </a:rPr>
            </a:br>
            <a:r>
              <a:rPr lang="uk-UA" sz="5400" dirty="0" smtClean="0">
                <a:latin typeface="Trebuchet MS" panose="020B0603020202020204" pitchFamily="34" charset="0"/>
              </a:rPr>
              <a:t> </a:t>
            </a:r>
            <a:endParaRPr sz="5400" dirty="0">
              <a:latin typeface="Trebuchet MS" panose="020B0603020202020204" pitchFamily="34" charset="0"/>
            </a:endParaRPr>
          </a:p>
        </p:txBody>
      </p:sp>
      <p:sp>
        <p:nvSpPr>
          <p:cNvPr id="14" name="object 14"/>
          <p:cNvSpPr txBox="1"/>
          <p:nvPr/>
        </p:nvSpPr>
        <p:spPr>
          <a:xfrm>
            <a:off x="10033163" y="4819256"/>
            <a:ext cx="5034280" cy="338455"/>
          </a:xfrm>
          <a:prstGeom prst="rect">
            <a:avLst/>
          </a:prstGeom>
        </p:spPr>
        <p:txBody>
          <a:bodyPr vert="horz" wrap="square" lIns="0" tIns="12700" rIns="0" bIns="0" rtlCol="0">
            <a:spAutoFit/>
          </a:bodyPr>
          <a:lstStyle/>
          <a:p>
            <a:pPr marL="12700">
              <a:lnSpc>
                <a:spcPct val="100000"/>
              </a:lnSpc>
              <a:spcBef>
                <a:spcPts val="100"/>
              </a:spcBef>
              <a:tabLst>
                <a:tab pos="1183640" algn="l"/>
                <a:tab pos="1658620" algn="l"/>
                <a:tab pos="4057015" algn="l"/>
              </a:tabLst>
            </a:pPr>
            <a:r>
              <a:rPr sz="2050" dirty="0">
                <a:solidFill>
                  <a:srgbClr val="222020"/>
                </a:solidFill>
                <a:latin typeface="Arial Black"/>
                <a:cs typeface="Arial Black"/>
              </a:rPr>
              <a:t>	</a:t>
            </a:r>
            <a:endParaRPr sz="2050" dirty="0">
              <a:latin typeface="Trebuchet MS"/>
              <a:cs typeface="Trebuchet MS"/>
            </a:endParaRPr>
          </a:p>
        </p:txBody>
      </p:sp>
      <p:sp>
        <p:nvSpPr>
          <p:cNvPr id="30" name="Shape 9"/>
          <p:cNvSpPr/>
          <p:nvPr/>
        </p:nvSpPr>
        <p:spPr>
          <a:xfrm>
            <a:off x="463550" y="5764821"/>
            <a:ext cx="9256395" cy="3158604"/>
          </a:xfrm>
          <a:prstGeom prst="roundRect">
            <a:avLst>
              <a:gd name="adj" fmla="val 4976"/>
            </a:avLst>
          </a:prstGeom>
          <a:solidFill>
            <a:srgbClr val="E6E6E6"/>
          </a:solidFill>
          <a:ln w="7620">
            <a:solidFill>
              <a:srgbClr val="CCCCCC"/>
            </a:solidFill>
            <a:prstDash val="solid"/>
          </a:ln>
        </p:spPr>
      </p:sp>
      <p:sp>
        <p:nvSpPr>
          <p:cNvPr id="31" name="Text 10"/>
          <p:cNvSpPr/>
          <p:nvPr/>
        </p:nvSpPr>
        <p:spPr>
          <a:xfrm>
            <a:off x="844550" y="6292850"/>
            <a:ext cx="6232807" cy="691579"/>
          </a:xfrm>
          <a:prstGeom prst="rect">
            <a:avLst/>
          </a:prstGeom>
          <a:noFill/>
          <a:ln/>
        </p:spPr>
        <p:txBody>
          <a:bodyPr wrap="none" rtlCol="0" anchor="t"/>
          <a:lstStyle/>
          <a:p>
            <a:pPr algn="l" rtl="0">
              <a:lnSpc>
                <a:spcPts val="2247"/>
              </a:lnSpc>
            </a:pPr>
            <a:r>
              <a:rPr lang="ru-RU" sz="2800" b="1" dirty="0"/>
              <a:t>Потреба у великих </a:t>
            </a:r>
            <a:r>
              <a:rPr lang="ru-RU" sz="2800" b="1" dirty="0" err="1"/>
              <a:t>обчислювальних</a:t>
            </a:r>
            <a:r>
              <a:rPr lang="ru-RU" sz="2800" b="1" dirty="0"/>
              <a:t> ресурсах</a:t>
            </a:r>
            <a:endParaRPr lang="en-US" sz="2800" kern="1200" dirty="0">
              <a:solidFill>
                <a:prstClr val="black"/>
              </a:solidFill>
              <a:latin typeface="Trebuchet MS" panose="020B0603020202020204" pitchFamily="34" charset="0"/>
              <a:ea typeface="+mn-ea"/>
              <a:cs typeface="+mn-cs"/>
            </a:endParaRPr>
          </a:p>
        </p:txBody>
      </p:sp>
      <p:sp>
        <p:nvSpPr>
          <p:cNvPr id="32" name="Text 11"/>
          <p:cNvSpPr/>
          <p:nvPr/>
        </p:nvSpPr>
        <p:spPr>
          <a:xfrm>
            <a:off x="717160" y="6984429"/>
            <a:ext cx="8749173" cy="1676300"/>
          </a:xfrm>
          <a:prstGeom prst="rect">
            <a:avLst/>
          </a:prstGeom>
          <a:noFill/>
          <a:ln/>
        </p:spPr>
        <p:txBody>
          <a:bodyPr wrap="square" rtlCol="0" anchor="t"/>
          <a:lstStyle/>
          <a:p>
            <a:pPr algn="l" rtl="0">
              <a:lnSpc>
                <a:spcPts val="2301"/>
              </a:lnSpc>
            </a:pPr>
            <a:r>
              <a:rPr lang="uk-UA" sz="2000" b="1" kern="1200" dirty="0" smtClean="0">
                <a:solidFill>
                  <a:prstClr val="black"/>
                </a:solidFill>
                <a:latin typeface="Trebuchet MS" panose="020B0603020202020204" pitchFamily="34" charset="0"/>
                <a:ea typeface="+mn-ea"/>
                <a:cs typeface="+mn-cs"/>
              </a:rPr>
              <a:t>Для ефективної роботи</a:t>
            </a:r>
            <a:r>
              <a:rPr lang="uk-UA" sz="2000" kern="1200" dirty="0" smtClean="0">
                <a:solidFill>
                  <a:prstClr val="black"/>
                </a:solidFill>
                <a:latin typeface="Trebuchet MS" panose="020B0603020202020204" pitchFamily="34" charset="0"/>
                <a:ea typeface="+mn-ea"/>
                <a:cs typeface="+mn-cs"/>
              </a:rPr>
              <a:t> алгоритму </a:t>
            </a:r>
            <a:r>
              <a:rPr lang="uk-UA" sz="2000" b="1" kern="1200" dirty="0" err="1" smtClean="0">
                <a:solidFill>
                  <a:prstClr val="black"/>
                </a:solidFill>
                <a:latin typeface="Trebuchet MS" panose="020B0603020202020204" pitchFamily="34" charset="0"/>
                <a:ea typeface="+mn-ea"/>
                <a:cs typeface="+mn-cs"/>
              </a:rPr>
              <a:t>портібна</a:t>
            </a:r>
            <a:r>
              <a:rPr lang="uk-UA" sz="2000" b="1" kern="1200" dirty="0" smtClean="0">
                <a:solidFill>
                  <a:prstClr val="black"/>
                </a:solidFill>
                <a:latin typeface="Trebuchet MS" panose="020B0603020202020204" pitchFamily="34" charset="0"/>
                <a:ea typeface="+mn-ea"/>
                <a:cs typeface="+mn-cs"/>
              </a:rPr>
              <a:t> велика кількість агентів</a:t>
            </a:r>
            <a:r>
              <a:rPr lang="uk-UA" sz="2000" kern="1200" dirty="0" smtClean="0">
                <a:solidFill>
                  <a:prstClr val="black"/>
                </a:solidFill>
                <a:latin typeface="Trebuchet MS" panose="020B0603020202020204" pitchFamily="34" charset="0"/>
                <a:ea typeface="+mn-ea"/>
                <a:cs typeface="+mn-cs"/>
              </a:rPr>
              <a:t>, </a:t>
            </a:r>
            <a:r>
              <a:rPr lang="uk-UA" sz="2000" b="1" kern="1200" dirty="0" smtClean="0">
                <a:solidFill>
                  <a:prstClr val="black"/>
                </a:solidFill>
                <a:latin typeface="Trebuchet MS" panose="020B0603020202020204" pitchFamily="34" charset="0"/>
                <a:ea typeface="+mn-ea"/>
                <a:cs typeface="+mn-cs"/>
              </a:rPr>
              <a:t>кожен з яких є окремою нейронною мережею з підкріпленням</a:t>
            </a:r>
            <a:r>
              <a:rPr lang="uk-UA" sz="2000" kern="1200" dirty="0" smtClean="0">
                <a:solidFill>
                  <a:prstClr val="black"/>
                </a:solidFill>
                <a:latin typeface="Trebuchet MS" panose="020B0603020202020204" pitchFamily="34" charset="0"/>
                <a:ea typeface="+mn-ea"/>
                <a:cs typeface="+mn-cs"/>
              </a:rPr>
              <a:t>, яка навчається паралельно з іншими. Тому </a:t>
            </a:r>
            <a:r>
              <a:rPr lang="ru-RU" sz="2000" b="1" dirty="0" smtClean="0">
                <a:latin typeface="Trebuchet MS" panose="020B0603020202020204" pitchFamily="34" charset="0"/>
              </a:rPr>
              <a:t>DDQN</a:t>
            </a:r>
            <a:r>
              <a:rPr lang="pl-PL" sz="2000" b="1" dirty="0" smtClean="0">
                <a:latin typeface="Trebuchet MS" panose="020B0603020202020204" pitchFamily="34" charset="0"/>
              </a:rPr>
              <a:t>withGA</a:t>
            </a:r>
            <a:r>
              <a:rPr lang="uk-UA" sz="2000" b="1" kern="1200" dirty="0" smtClean="0">
                <a:solidFill>
                  <a:prstClr val="black"/>
                </a:solidFill>
                <a:latin typeface="Trebuchet MS" panose="020B0603020202020204" pitchFamily="34" charset="0"/>
                <a:ea typeface="+mn-ea"/>
                <a:cs typeface="+mn-cs"/>
              </a:rPr>
              <a:t> вимагає значних обчислювальних ресурсів та оперативної пам’яті</a:t>
            </a:r>
            <a:r>
              <a:rPr lang="uk-UA" sz="2000" kern="1200" dirty="0" smtClean="0">
                <a:solidFill>
                  <a:prstClr val="black"/>
                </a:solidFill>
                <a:latin typeface="Trebuchet MS" panose="020B0603020202020204" pitchFamily="34" charset="0"/>
                <a:ea typeface="+mn-ea"/>
                <a:cs typeface="+mn-cs"/>
              </a:rPr>
              <a:t>, що робить її не найкращім вибором для невеликих та нескладних задач.</a:t>
            </a:r>
            <a:endParaRPr lang="en-US" sz="2000" kern="1200" dirty="0">
              <a:solidFill>
                <a:prstClr val="black"/>
              </a:solidFill>
              <a:latin typeface="Trebuchet MS" panose="020B0603020202020204" pitchFamily="34" charset="0"/>
              <a:ea typeface="+mn-ea"/>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350" y="1381683"/>
            <a:ext cx="8375650" cy="835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345668" y="60769"/>
            <a:ext cx="648970" cy="561975"/>
          </a:xfrm>
          <a:custGeom>
            <a:avLst/>
            <a:gdLst/>
            <a:ahLst/>
            <a:cxnLst/>
            <a:rect l="l" t="t" r="r" b="b"/>
            <a:pathLst>
              <a:path w="648969" h="561975">
                <a:moveTo>
                  <a:pt x="648592" y="0"/>
                </a:moveTo>
                <a:lnTo>
                  <a:pt x="0" y="0"/>
                </a:lnTo>
                <a:lnTo>
                  <a:pt x="323938" y="561594"/>
                </a:lnTo>
                <a:lnTo>
                  <a:pt x="648592" y="0"/>
                </a:lnTo>
                <a:close/>
              </a:path>
            </a:pathLst>
          </a:custGeom>
          <a:solidFill>
            <a:srgbClr val="222020"/>
          </a:solidFill>
        </p:spPr>
        <p:txBody>
          <a:bodyPr wrap="square" lIns="0" tIns="0" rIns="0" bIns="0" rtlCol="0"/>
          <a:lstStyle/>
          <a:p>
            <a:endParaRPr/>
          </a:p>
        </p:txBody>
      </p:sp>
      <p:sp>
        <p:nvSpPr>
          <p:cNvPr id="25" name="object 25"/>
          <p:cNvSpPr/>
          <p:nvPr/>
        </p:nvSpPr>
        <p:spPr>
          <a:xfrm>
            <a:off x="345668" y="682117"/>
            <a:ext cx="648970" cy="561975"/>
          </a:xfrm>
          <a:custGeom>
            <a:avLst/>
            <a:gdLst/>
            <a:ahLst/>
            <a:cxnLst/>
            <a:rect l="l" t="t" r="r" b="b"/>
            <a:pathLst>
              <a:path w="648969" h="561975">
                <a:moveTo>
                  <a:pt x="648592" y="0"/>
                </a:moveTo>
                <a:lnTo>
                  <a:pt x="0" y="0"/>
                </a:lnTo>
                <a:lnTo>
                  <a:pt x="323938" y="561594"/>
                </a:lnTo>
                <a:lnTo>
                  <a:pt x="648592" y="0"/>
                </a:lnTo>
                <a:close/>
              </a:path>
            </a:pathLst>
          </a:custGeom>
          <a:solidFill>
            <a:srgbClr val="222020"/>
          </a:solidFill>
        </p:spPr>
        <p:txBody>
          <a:bodyPr wrap="square" lIns="0" tIns="0" rIns="0" bIns="0" rtlCol="0"/>
          <a:lstStyle/>
          <a:p>
            <a:endParaRPr/>
          </a:p>
        </p:txBody>
      </p:sp>
      <p:sp>
        <p:nvSpPr>
          <p:cNvPr id="26" name="object 26"/>
          <p:cNvSpPr/>
          <p:nvPr/>
        </p:nvSpPr>
        <p:spPr>
          <a:xfrm>
            <a:off x="345668" y="1304188"/>
            <a:ext cx="648970" cy="561975"/>
          </a:xfrm>
          <a:custGeom>
            <a:avLst/>
            <a:gdLst/>
            <a:ahLst/>
            <a:cxnLst/>
            <a:rect l="l" t="t" r="r" b="b"/>
            <a:pathLst>
              <a:path w="648969" h="561975">
                <a:moveTo>
                  <a:pt x="648592" y="0"/>
                </a:moveTo>
                <a:lnTo>
                  <a:pt x="0" y="0"/>
                </a:lnTo>
                <a:lnTo>
                  <a:pt x="323938" y="561594"/>
                </a:lnTo>
                <a:lnTo>
                  <a:pt x="648592" y="0"/>
                </a:lnTo>
                <a:close/>
              </a:path>
            </a:pathLst>
          </a:custGeom>
          <a:solidFill>
            <a:srgbClr val="222020"/>
          </a:solidFill>
        </p:spPr>
        <p:txBody>
          <a:bodyPr wrap="square" lIns="0" tIns="0" rIns="0" bIns="0" rtlCol="0"/>
          <a:lstStyle/>
          <a:p>
            <a:endParaRPr/>
          </a:p>
        </p:txBody>
      </p:sp>
      <p:sp>
        <p:nvSpPr>
          <p:cNvPr id="27" name="object 27"/>
          <p:cNvSpPr/>
          <p:nvPr/>
        </p:nvSpPr>
        <p:spPr>
          <a:xfrm>
            <a:off x="345668" y="1925536"/>
            <a:ext cx="648970" cy="561975"/>
          </a:xfrm>
          <a:custGeom>
            <a:avLst/>
            <a:gdLst/>
            <a:ahLst/>
            <a:cxnLst/>
            <a:rect l="l" t="t" r="r" b="b"/>
            <a:pathLst>
              <a:path w="648969" h="561975">
                <a:moveTo>
                  <a:pt x="648592" y="0"/>
                </a:moveTo>
                <a:lnTo>
                  <a:pt x="0" y="0"/>
                </a:lnTo>
                <a:lnTo>
                  <a:pt x="323938" y="561594"/>
                </a:lnTo>
                <a:lnTo>
                  <a:pt x="648592" y="0"/>
                </a:lnTo>
                <a:close/>
              </a:path>
            </a:pathLst>
          </a:custGeom>
          <a:solidFill>
            <a:srgbClr val="222020"/>
          </a:solidFill>
        </p:spPr>
        <p:txBody>
          <a:bodyPr wrap="square" lIns="0" tIns="0" rIns="0" bIns="0" rtlCol="0"/>
          <a:lstStyle/>
          <a:p>
            <a:endParaRPr/>
          </a:p>
        </p:txBody>
      </p:sp>
      <p:sp>
        <p:nvSpPr>
          <p:cNvPr id="28" name="object 28"/>
          <p:cNvSpPr/>
          <p:nvPr/>
        </p:nvSpPr>
        <p:spPr>
          <a:xfrm>
            <a:off x="345668" y="2546883"/>
            <a:ext cx="648970" cy="561975"/>
          </a:xfrm>
          <a:custGeom>
            <a:avLst/>
            <a:gdLst/>
            <a:ahLst/>
            <a:cxnLst/>
            <a:rect l="l" t="t" r="r" b="b"/>
            <a:pathLst>
              <a:path w="648969" h="561975">
                <a:moveTo>
                  <a:pt x="648592" y="0"/>
                </a:moveTo>
                <a:lnTo>
                  <a:pt x="0" y="0"/>
                </a:lnTo>
                <a:lnTo>
                  <a:pt x="323938" y="561594"/>
                </a:lnTo>
                <a:lnTo>
                  <a:pt x="648592" y="0"/>
                </a:lnTo>
                <a:close/>
              </a:path>
            </a:pathLst>
          </a:custGeom>
          <a:solidFill>
            <a:srgbClr val="222020"/>
          </a:solidFill>
        </p:spPr>
        <p:txBody>
          <a:bodyPr wrap="square" lIns="0" tIns="0" rIns="0" bIns="0" rtlCol="0"/>
          <a:lstStyle/>
          <a:p>
            <a:endParaRPr/>
          </a:p>
        </p:txBody>
      </p:sp>
      <p:sp>
        <p:nvSpPr>
          <p:cNvPr id="29" name="Заголовок 28"/>
          <p:cNvSpPr>
            <a:spLocks noGrp="1"/>
          </p:cNvSpPr>
          <p:nvPr>
            <p:ph type="title"/>
          </p:nvPr>
        </p:nvSpPr>
        <p:spPr>
          <a:xfrm>
            <a:off x="4349750" y="724719"/>
            <a:ext cx="11277600" cy="1038746"/>
          </a:xfrm>
        </p:spPr>
        <p:txBody>
          <a:bodyPr/>
          <a:lstStyle/>
          <a:p>
            <a:r>
              <a:rPr lang="uk-UA" dirty="0" smtClean="0"/>
              <a:t>Задача для тестування</a:t>
            </a:r>
            <a:endParaRPr lang="ru-RU" dirty="0"/>
          </a:p>
        </p:txBody>
      </p:sp>
      <p:sp>
        <p:nvSpPr>
          <p:cNvPr id="30" name="Text 3"/>
          <p:cNvSpPr/>
          <p:nvPr/>
        </p:nvSpPr>
        <p:spPr>
          <a:xfrm>
            <a:off x="768350" y="7664450"/>
            <a:ext cx="17068800" cy="2487811"/>
          </a:xfrm>
          <a:prstGeom prst="rect">
            <a:avLst/>
          </a:prstGeom>
          <a:noFill/>
          <a:ln/>
        </p:spPr>
        <p:txBody>
          <a:bodyPr wrap="square" rtlCol="0" anchor="t"/>
          <a:lstStyle/>
          <a:p>
            <a:pPr algn="ctr" rtl="0">
              <a:lnSpc>
                <a:spcPts val="2799"/>
              </a:lnSpc>
            </a:pPr>
            <a:r>
              <a:rPr lang="uk-UA" sz="2400" kern="1200" dirty="0" smtClean="0">
                <a:solidFill>
                  <a:srgbClr val="383838"/>
                </a:solidFill>
                <a:latin typeface="Trebuchet MS" panose="020B0603020202020204" pitchFamily="34" charset="0"/>
                <a:ea typeface="Patrick Hand" pitchFamily="34" charset="-122"/>
                <a:cs typeface="Patrick Hand" pitchFamily="34" charset="-120"/>
              </a:rPr>
              <a:t>Задача для тестування – це симулятор еволюції у світі </a:t>
            </a:r>
            <a:r>
              <a:rPr lang="uk-UA" sz="2400" b="1" kern="1200" dirty="0" smtClean="0">
                <a:solidFill>
                  <a:srgbClr val="383838"/>
                </a:solidFill>
                <a:latin typeface="Trebuchet MS" panose="020B0603020202020204" pitchFamily="34" charset="0"/>
                <a:ea typeface="Patrick Hand" pitchFamily="34" charset="-122"/>
                <a:cs typeface="Patrick Hand" pitchFamily="34" charset="-120"/>
              </a:rPr>
              <a:t>зі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складним</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і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взаємопов'язаним</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середовищем</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де</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клітини</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взаємодіють</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одна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з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одною</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з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різними</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елементами</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навколишнього</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середовища</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такими</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як</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отруєні</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області</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kern="1200" dirty="0" err="1" smtClean="0">
                <a:solidFill>
                  <a:srgbClr val="383838"/>
                </a:solidFill>
                <a:latin typeface="Trebuchet MS" panose="020B0603020202020204" pitchFamily="34" charset="0"/>
                <a:ea typeface="Patrick Hand" pitchFamily="34" charset="-122"/>
                <a:cs typeface="Patrick Hand" pitchFamily="34" charset="-120"/>
              </a:rPr>
              <a:t>метеорити</a:t>
            </a:r>
            <a:r>
              <a:rPr lang="en-US" sz="2400"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Структура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світу</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його</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елементи</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створюють</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багатогранну</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екосистему</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де</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взаємодія</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між</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клітинами</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uk-UA" sz="2400" b="1" kern="1200" dirty="0" smtClean="0">
                <a:solidFill>
                  <a:srgbClr val="383838"/>
                </a:solidFill>
                <a:latin typeface="Trebuchet MS" panose="020B0603020202020204" pitchFamily="34" charset="0"/>
                <a:ea typeface="Patrick Hand" pitchFamily="34" charset="-122"/>
                <a:cs typeface="Patrick Hand" pitchFamily="34" charset="-120"/>
              </a:rPr>
              <a:t>довкіллям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лежить</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в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основі</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еволюційного</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розвитку</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та</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адаптації</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 </a:t>
            </a:r>
            <a:r>
              <a:rPr lang="en-US" sz="2400" b="1" kern="1200" dirty="0" err="1" smtClean="0">
                <a:solidFill>
                  <a:srgbClr val="383838"/>
                </a:solidFill>
                <a:latin typeface="Trebuchet MS" panose="020B0603020202020204" pitchFamily="34" charset="0"/>
                <a:ea typeface="Patrick Hand" pitchFamily="34" charset="-122"/>
                <a:cs typeface="Patrick Hand" pitchFamily="34" charset="-120"/>
              </a:rPr>
              <a:t>видів</a:t>
            </a:r>
            <a:r>
              <a:rPr lang="en-US" sz="2400" b="1" kern="1200" dirty="0" smtClean="0">
                <a:solidFill>
                  <a:srgbClr val="383838"/>
                </a:solidFill>
                <a:latin typeface="Trebuchet MS" panose="020B0603020202020204" pitchFamily="34" charset="0"/>
                <a:ea typeface="Patrick Hand" pitchFamily="34" charset="-122"/>
                <a:cs typeface="Patrick Hand" pitchFamily="34" charset="-120"/>
              </a:rPr>
              <a:t>.</a:t>
            </a:r>
            <a:endParaRPr lang="en-US" sz="2400" b="1" kern="1200" dirty="0">
              <a:solidFill>
                <a:prstClr val="black"/>
              </a:solidFill>
              <a:latin typeface="Trebuchet MS" panose="020B0603020202020204" pitchFamily="34" charset="0"/>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0" y="1585175"/>
            <a:ext cx="11079026" cy="607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822</TotalTime>
  <Words>3572</Words>
  <Application>Microsoft Office PowerPoint</Application>
  <PresentationFormat>Произвольный</PresentationFormat>
  <Paragraphs>200</Paragraphs>
  <Slides>19</Slides>
  <Notes>17</Notes>
  <HiddenSlides>0</HiddenSlides>
  <MMClips>0</MMClips>
  <ScaleCrop>false</ScaleCrop>
  <HeadingPairs>
    <vt:vector size="4" baseType="variant">
      <vt:variant>
        <vt:lpstr>Тема</vt:lpstr>
      </vt:variant>
      <vt:variant>
        <vt:i4>1</vt:i4>
      </vt:variant>
      <vt:variant>
        <vt:lpstr>Заголовки слайдов</vt:lpstr>
      </vt:variant>
      <vt:variant>
        <vt:i4>19</vt:i4>
      </vt:variant>
    </vt:vector>
  </HeadingPairs>
  <TitlesOfParts>
    <vt:vector size="20" baseType="lpstr">
      <vt:lpstr>Office Theme</vt:lpstr>
      <vt:lpstr>Презентация PowerPoint</vt:lpstr>
      <vt:lpstr>Вступ</vt:lpstr>
      <vt:lpstr>Нейронна мережа</vt:lpstr>
      <vt:lpstr>Навчання з підкріпленням</vt:lpstr>
      <vt:lpstr>Генетичний алгоритм</vt:lpstr>
      <vt:lpstr>Подвійна глибока Q-мережа (DDQN) та генетичний алгоритм  </vt:lpstr>
      <vt:lpstr>Переваги поєднання DDQN та генетичного алгоритму </vt:lpstr>
      <vt:lpstr>Недолік DDQNwithGA  </vt:lpstr>
      <vt:lpstr>Задача для тестування</vt:lpstr>
      <vt:lpstr>Дії агенту</vt:lpstr>
      <vt:lpstr>Зміна часу доби</vt:lpstr>
      <vt:lpstr>Отруєні області </vt:lpstr>
      <vt:lpstr>Метеорити</vt:lpstr>
      <vt:lpstr>Порівняння результатів тестування </vt:lpstr>
      <vt:lpstr>Довше спостереження</vt:lpstr>
      <vt:lpstr>Висновок тестування</vt:lpstr>
      <vt:lpstr>Застосування моделі </vt:lpstr>
      <vt:lpstr>Висновок</vt:lpstr>
      <vt:lpstr>Дякую за увагу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Trinkal Max</cp:lastModifiedBy>
  <cp:revision>47</cp:revision>
  <dcterms:created xsi:type="dcterms:W3CDTF">2024-04-10T08:52:20Z</dcterms:created>
  <dcterms:modified xsi:type="dcterms:W3CDTF">2024-04-12T16:05:08Z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2024-04-10T00:00:00Z</vt:filetime>
  </property>
  <property fmtid="{D5CDD505-2E9C-101B-9397-08002B2CF9AE}" pid="3" name="Creator">
    <vt:lpwstr>Chromium</vt:lpwstr>
  </property>
  <property fmtid="{D5CDD505-2E9C-101B-9397-08002B2CF9AE}" pid="4" name="LastSaved">
    <vt:filetime>2024-04-10T00:00:00Z</vt:filetime>
  </property>
  <property fmtid="{D5CDD505-2E9C-101B-9397-08002B2CF9AE}" pid="5" name="Producer">
    <vt:lpwstr>GPL Ghostscript 10.02.0</vt:lpwstr>
  </property>
</Properties>
</file>